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3" r:id="rId2"/>
  </p:sldMasterIdLst>
  <p:notesMasterIdLst>
    <p:notesMasterId r:id="rId19"/>
  </p:notesMasterIdLst>
  <p:handoutMasterIdLst>
    <p:handoutMasterId r:id="rId20"/>
  </p:handoutMasterIdLst>
  <p:sldIdLst>
    <p:sldId id="489" r:id="rId3"/>
    <p:sldId id="609" r:id="rId4"/>
    <p:sldId id="605" r:id="rId5"/>
    <p:sldId id="606" r:id="rId6"/>
    <p:sldId id="607" r:id="rId7"/>
    <p:sldId id="602" r:id="rId8"/>
    <p:sldId id="608" r:id="rId9"/>
    <p:sldId id="322" r:id="rId10"/>
    <p:sldId id="594" r:id="rId11"/>
    <p:sldId id="595" r:id="rId12"/>
    <p:sldId id="596" r:id="rId13"/>
    <p:sldId id="597" r:id="rId14"/>
    <p:sldId id="495" r:id="rId15"/>
    <p:sldId id="600" r:id="rId16"/>
    <p:sldId id="501" r:id="rId17"/>
    <p:sldId id="599" r:id="rId18"/>
  </p:sldIdLst>
  <p:sldSz cx="9144000" cy="6858000" type="screen4x3"/>
  <p:notesSz cx="6746875" cy="98790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CCECFF"/>
    <a:srgbClr val="333300"/>
    <a:srgbClr val="CC0099"/>
    <a:srgbClr val="0000CC"/>
    <a:srgbClr val="0033CC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4717" autoAdjust="0"/>
  </p:normalViewPr>
  <p:slideViewPr>
    <p:cSldViewPr>
      <p:cViewPr>
        <p:scale>
          <a:sx n="66" d="100"/>
          <a:sy n="66" d="100"/>
        </p:scale>
        <p:origin x="-1254" y="-9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41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41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259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3713"/>
            <a:ext cx="292417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59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83713"/>
            <a:ext cx="292417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89E9CA-9A99-447E-9689-749914C792C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636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41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41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41363"/>
            <a:ext cx="4940300" cy="3703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692650"/>
            <a:ext cx="53975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3713"/>
            <a:ext cx="292417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83713"/>
            <a:ext cx="292417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E047EB-93AA-411A-A963-5E137281258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194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75" y="741363"/>
            <a:ext cx="4937125" cy="37036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047EB-93AA-411A-A963-5E137281258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00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9C9269-B0F9-4212-AD97-793A23F7B23E}" type="slidenum">
              <a:rPr lang="en-GB"/>
              <a:pPr/>
              <a:t>4</a:t>
            </a:fld>
            <a:endParaRPr lang="en-GB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41363"/>
            <a:ext cx="4937125" cy="3703637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Does not require translation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100506-5AF9-45E1-84BF-B3ED82F7F031}" type="slidenum">
              <a:rPr lang="en-GB"/>
              <a:pPr/>
              <a:t>5</a:t>
            </a:fld>
            <a:endParaRPr lang="en-GB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1363"/>
            <a:ext cx="4940300" cy="3705225"/>
          </a:xfrm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5170" y="4692292"/>
            <a:ext cx="5396535" cy="444667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64DE62-CCC3-40E9-B231-FC74447B4D01}" type="slidenum">
              <a:rPr lang="en-GB"/>
              <a:pPr/>
              <a:t>8</a:t>
            </a:fld>
            <a:endParaRPr lang="en-GB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41363"/>
            <a:ext cx="4937125" cy="3703637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Adaptation development and manualisation.</a:t>
            </a:r>
          </a:p>
          <a:p>
            <a:endParaRPr lang="en-GB"/>
          </a:p>
          <a:p>
            <a:r>
              <a:rPr lang="en-GB"/>
              <a:t>Phase 1 involved the following strands.</a:t>
            </a:r>
          </a:p>
          <a:p>
            <a:endParaRPr lang="en-GB"/>
          </a:p>
          <a:p>
            <a:r>
              <a:rPr lang="en-GB"/>
              <a:t>I will talk in a little more detail about each of these.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E8739-8620-47B2-A544-B06013C6AC5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98DF2-0753-40B6-BC43-537F3AE2E4B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CEB46-1A7F-405A-BA95-75D0BD2C1E7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F2948CA-162E-45CD-B076-C65E90944A1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F928F28-5B70-45AC-BDCC-95F37C244AF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F10431A-1335-479F-8F77-D074DC3863F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01897E-C0DB-40C4-95D8-ADB0F08E30A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8A51857-48D9-42DC-91CE-7D416EE4B6C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03295-6471-42F4-B11D-4981F35B112D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899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D24AD-1FBF-463E-BE1E-875D31F37CF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3299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7869C-8539-434E-9633-CDA0569A73D9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683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32B21-1DCC-483D-8F76-E559F0DE712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707429-9A0D-4C6F-990B-50FBE41BC7F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714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A47BD-6186-4CA4-9CC3-9B11214BAEA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19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34387-2CBD-4C07-9B3B-153EE0C888E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5509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0669F-0564-4FD7-B9F2-FAF6535B9EC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243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6A556-E163-4160-B9CD-7112C08C2AE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8934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0E161-AAE1-438B-95C0-FBC36268B34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1487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15CEE-713B-4E75-8DE9-516777150E0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377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F578D-F72D-4F0A-9D18-14B422D0E10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1636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BF29433-11E2-4D14-9DBA-1C0B374488F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286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1D4FD80-803D-4E74-BB50-0550F05A727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005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425DE-FA28-41FA-8B02-92F6DB83ACC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538C7-39A9-41AF-8DF9-3A2896AB7C4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C31CE-FF10-420A-BEC5-F238BC4A983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67FF8-2886-465B-8B27-69EBD793E06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D8ED5-C8E1-43DB-B106-2DA7479A944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61D34-B49C-4877-8234-69F4B4A628B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ED2D8-5246-4CB0-95DB-B6916ED27F4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158739D-ACEF-4195-931D-305F35019D1F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E9DB172-11DB-495F-8264-6E39D482C882}" type="slidenum">
              <a:rPr lang="en-GB" smtClean="0">
                <a:solidFill>
                  <a:srgbClr val="000000"/>
                </a:solidFill>
                <a:latin typeface="Arial" pitchFamily="34" charset="0"/>
              </a:rPr>
              <a:pPr/>
              <a:t>‹#›</a:t>
            </a:fld>
            <a:endParaRPr lang="en-GB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53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Microsoft_Excel_97-2003_Worksheet1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17374"/>
            <a:ext cx="89644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i="1" dirty="0" smtClean="0">
                <a:latin typeface="Brush Script MT" pitchFamily="66" charset="0"/>
              </a:rPr>
              <a:t>Background and development of the emotional processing scale</a:t>
            </a:r>
            <a:endParaRPr lang="en-GB" sz="4400" b="1" i="1" dirty="0">
              <a:latin typeface="Brush Script MT" pitchFamily="66" charset="0"/>
            </a:endParaRPr>
          </a:p>
        </p:txBody>
      </p:sp>
      <p:pic>
        <p:nvPicPr>
          <p:cNvPr id="307229" name="Picture 2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2" t="31511" r="34762" b="27716"/>
          <a:stretch/>
        </p:blipFill>
        <p:spPr bwMode="auto">
          <a:xfrm>
            <a:off x="3628570" y="1094041"/>
            <a:ext cx="3607726" cy="512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561975"/>
          </a:xfrm>
        </p:spPr>
        <p:txBody>
          <a:bodyPr/>
          <a:lstStyle/>
          <a:p>
            <a:r>
              <a:rPr lang="en-GB" sz="3200" b="1"/>
              <a:t>Development of Emotional Processing Scale</a:t>
            </a:r>
          </a:p>
        </p:txBody>
      </p:sp>
      <p:sp>
        <p:nvSpPr>
          <p:cNvPr id="314371" name="Text Box 3"/>
          <p:cNvSpPr txBox="1">
            <a:spLocks noChangeArrowheads="1"/>
          </p:cNvSpPr>
          <p:nvPr/>
        </p:nvSpPr>
        <p:spPr bwMode="auto">
          <a:xfrm>
            <a:off x="250825" y="2133600"/>
            <a:ext cx="1512888" cy="71278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1" smtClean="0">
                <a:solidFill>
                  <a:srgbClr val="000000"/>
                </a:solidFill>
                <a:latin typeface="Arial" pitchFamily="34" charset="0"/>
              </a:rPr>
              <a:t>Version 2</a:t>
            </a:r>
          </a:p>
          <a:p>
            <a:pPr algn="ctr">
              <a:spcBef>
                <a:spcPct val="50000"/>
              </a:spcBef>
            </a:pPr>
            <a:r>
              <a:rPr lang="en-GB" sz="1600" b="1" smtClean="0">
                <a:solidFill>
                  <a:srgbClr val="000000"/>
                </a:solidFill>
                <a:latin typeface="Arial" pitchFamily="34" charset="0"/>
              </a:rPr>
              <a:t>45 questions</a:t>
            </a:r>
          </a:p>
        </p:txBody>
      </p:sp>
      <p:sp>
        <p:nvSpPr>
          <p:cNvPr id="314372" name="AutoShape 4"/>
          <p:cNvSpPr>
            <a:spLocks noChangeArrowheads="1"/>
          </p:cNvSpPr>
          <p:nvPr/>
        </p:nvSpPr>
        <p:spPr bwMode="auto">
          <a:xfrm>
            <a:off x="1908175" y="2492375"/>
            <a:ext cx="1081088" cy="360363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4373" name="Text Box 5"/>
          <p:cNvSpPr txBox="1">
            <a:spLocks noChangeArrowheads="1"/>
          </p:cNvSpPr>
          <p:nvPr/>
        </p:nvSpPr>
        <p:spPr bwMode="auto">
          <a:xfrm>
            <a:off x="2916238" y="2133600"/>
            <a:ext cx="2519362" cy="241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1" dirty="0" smtClean="0">
                <a:solidFill>
                  <a:srgbClr val="000000"/>
                </a:solidFill>
                <a:latin typeface="Arial" pitchFamily="34" charset="0"/>
              </a:rPr>
              <a:t>100 students</a:t>
            </a:r>
          </a:p>
          <a:p>
            <a:pPr algn="ctr">
              <a:spcBef>
                <a:spcPct val="50000"/>
              </a:spcBef>
            </a:pPr>
            <a:r>
              <a:rPr lang="en-GB" sz="1600" b="1" dirty="0" smtClean="0">
                <a:solidFill>
                  <a:srgbClr val="000000"/>
                </a:solidFill>
                <a:latin typeface="Arial" pitchFamily="34" charset="0"/>
              </a:rPr>
              <a:t>73 older healthy people</a:t>
            </a:r>
          </a:p>
          <a:p>
            <a:pPr algn="ctr">
              <a:spcBef>
                <a:spcPct val="50000"/>
              </a:spcBef>
            </a:pPr>
            <a:r>
              <a:rPr lang="en-GB" sz="1600" b="1" dirty="0" smtClean="0">
                <a:solidFill>
                  <a:srgbClr val="000000"/>
                </a:solidFill>
                <a:latin typeface="Arial" pitchFamily="34" charset="0"/>
              </a:rPr>
              <a:t>124 cancer patients</a:t>
            </a:r>
          </a:p>
          <a:p>
            <a:pPr algn="ctr">
              <a:spcBef>
                <a:spcPct val="50000"/>
              </a:spcBef>
            </a:pPr>
            <a:r>
              <a:rPr lang="en-GB" sz="1600" b="1" dirty="0" smtClean="0">
                <a:solidFill>
                  <a:srgbClr val="000000"/>
                </a:solidFill>
                <a:latin typeface="Arial" pitchFamily="34" charset="0"/>
              </a:rPr>
              <a:t>16 back pain patients</a:t>
            </a:r>
          </a:p>
          <a:p>
            <a:pPr algn="ctr">
              <a:spcBef>
                <a:spcPct val="50000"/>
              </a:spcBef>
            </a:pPr>
            <a:r>
              <a:rPr lang="en-GB" sz="1600" b="1" dirty="0" smtClean="0">
                <a:solidFill>
                  <a:srgbClr val="000000"/>
                </a:solidFill>
                <a:latin typeface="Arial" pitchFamily="34" charset="0"/>
              </a:rPr>
              <a:t>147 mental health patients</a:t>
            </a:r>
          </a:p>
          <a:p>
            <a:pPr algn="ctr">
              <a:spcBef>
                <a:spcPct val="50000"/>
              </a:spcBef>
            </a:pPr>
            <a:r>
              <a:rPr lang="en-GB" sz="1600" b="1" dirty="0" smtClean="0">
                <a:solidFill>
                  <a:srgbClr val="000000"/>
                </a:solidFill>
                <a:latin typeface="Arial" pitchFamily="34" charset="0"/>
              </a:rPr>
              <a:t>n = 460</a:t>
            </a:r>
          </a:p>
        </p:txBody>
      </p:sp>
      <p:sp>
        <p:nvSpPr>
          <p:cNvPr id="314374" name="AutoShape 6"/>
          <p:cNvSpPr>
            <a:spLocks noChangeArrowheads="1"/>
          </p:cNvSpPr>
          <p:nvPr/>
        </p:nvSpPr>
        <p:spPr bwMode="auto">
          <a:xfrm>
            <a:off x="5435600" y="2492375"/>
            <a:ext cx="1081088" cy="360363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4375" name="Text Box 7"/>
          <p:cNvSpPr txBox="1">
            <a:spLocks noChangeArrowheads="1"/>
          </p:cNvSpPr>
          <p:nvPr/>
        </p:nvSpPr>
        <p:spPr bwMode="auto">
          <a:xfrm>
            <a:off x="6732588" y="2276475"/>
            <a:ext cx="1512887" cy="59055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1" dirty="0" smtClean="0">
                <a:solidFill>
                  <a:srgbClr val="000000"/>
                </a:solidFill>
                <a:latin typeface="Arial" pitchFamily="34" charset="0"/>
              </a:rPr>
              <a:t>Analysis of data</a:t>
            </a:r>
          </a:p>
        </p:txBody>
      </p:sp>
      <p:sp>
        <p:nvSpPr>
          <p:cNvPr id="314376" name="AutoShape 8"/>
          <p:cNvSpPr>
            <a:spLocks noChangeArrowheads="1"/>
          </p:cNvSpPr>
          <p:nvPr/>
        </p:nvSpPr>
        <p:spPr bwMode="auto">
          <a:xfrm rot="189599">
            <a:off x="8299450" y="2635250"/>
            <a:ext cx="642938" cy="2447925"/>
          </a:xfrm>
          <a:prstGeom prst="curvedLeftArrow">
            <a:avLst>
              <a:gd name="adj1" fmla="val 55384"/>
              <a:gd name="adj2" fmla="val 151309"/>
              <a:gd name="adj3" fmla="val 3712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4377" name="AutoShape 9"/>
          <p:cNvSpPr>
            <a:spLocks noChangeArrowheads="1"/>
          </p:cNvSpPr>
          <p:nvPr/>
        </p:nvSpPr>
        <p:spPr bwMode="auto">
          <a:xfrm rot="16200000">
            <a:off x="575469" y="3609182"/>
            <a:ext cx="1368425" cy="1728787"/>
          </a:xfrm>
          <a:custGeom>
            <a:avLst/>
            <a:gdLst>
              <a:gd name="G0" fmla="+- 15262 0 0"/>
              <a:gd name="G1" fmla="+- 4899 0 0"/>
              <a:gd name="G2" fmla="+- 12158 0 4899"/>
              <a:gd name="G3" fmla="+- G2 0 4899"/>
              <a:gd name="G4" fmla="*/ G3 32768 32059"/>
              <a:gd name="G5" fmla="*/ G4 1 2"/>
              <a:gd name="G6" fmla="+- 21600 0 15262"/>
              <a:gd name="G7" fmla="*/ G6 4899 6079"/>
              <a:gd name="G8" fmla="+- G7 15262 0"/>
              <a:gd name="T0" fmla="*/ 15262 w 21600"/>
              <a:gd name="T1" fmla="*/ 0 h 21600"/>
              <a:gd name="T2" fmla="*/ 15262 w 21600"/>
              <a:gd name="T3" fmla="*/ 12158 h 21600"/>
              <a:gd name="T4" fmla="*/ 1206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262" y="0"/>
                </a:lnTo>
                <a:lnTo>
                  <a:pt x="15262" y="4899"/>
                </a:lnTo>
                <a:lnTo>
                  <a:pt x="12427" y="4899"/>
                </a:lnTo>
                <a:cubicBezTo>
                  <a:pt x="5564" y="4899"/>
                  <a:pt x="0" y="8149"/>
                  <a:pt x="0" y="12158"/>
                </a:cubicBezTo>
                <a:lnTo>
                  <a:pt x="0" y="21600"/>
                </a:lnTo>
                <a:lnTo>
                  <a:pt x="2412" y="21600"/>
                </a:lnTo>
                <a:lnTo>
                  <a:pt x="2412" y="12158"/>
                </a:lnTo>
                <a:cubicBezTo>
                  <a:pt x="2412" y="9452"/>
                  <a:pt x="6896" y="7259"/>
                  <a:pt x="12427" y="7259"/>
                </a:cubicBezTo>
                <a:lnTo>
                  <a:pt x="15262" y="7259"/>
                </a:lnTo>
                <a:lnTo>
                  <a:pt x="15262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4378" name="AutoShape 10"/>
          <p:cNvSpPr>
            <a:spLocks noChangeArrowheads="1"/>
          </p:cNvSpPr>
          <p:nvPr/>
        </p:nvSpPr>
        <p:spPr bwMode="auto">
          <a:xfrm>
            <a:off x="2916238" y="4868863"/>
            <a:ext cx="4824412" cy="360362"/>
          </a:xfrm>
          <a:prstGeom prst="leftArrow">
            <a:avLst>
              <a:gd name="adj1" fmla="val 49778"/>
              <a:gd name="adj2" fmla="val 2295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4379" name="Text Box 11"/>
          <p:cNvSpPr txBox="1">
            <a:spLocks noChangeArrowheads="1"/>
          </p:cNvSpPr>
          <p:nvPr/>
        </p:nvSpPr>
        <p:spPr bwMode="auto">
          <a:xfrm>
            <a:off x="1908175" y="2133600"/>
            <a:ext cx="1079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 smtClean="0">
                <a:solidFill>
                  <a:srgbClr val="000000"/>
                </a:solidFill>
                <a:latin typeface="Arial" pitchFamily="34" charset="0"/>
              </a:rPr>
              <a:t>Given to</a:t>
            </a:r>
          </a:p>
        </p:txBody>
      </p:sp>
    </p:spTree>
    <p:extLst>
      <p:ext uri="{BB962C8B-B14F-4D97-AF65-F5344CB8AC3E}">
        <p14:creationId xmlns:p14="http://schemas.microsoft.com/office/powerpoint/2010/main" val="276271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2" grpId="0" animBg="1"/>
      <p:bldP spid="314372" grpId="1" animBg="1"/>
      <p:bldP spid="314373" grpId="0"/>
      <p:bldP spid="314374" grpId="0" animBg="1"/>
      <p:bldP spid="314374" grpId="1" animBg="1"/>
      <p:bldP spid="314375" grpId="0" animBg="1"/>
      <p:bldP spid="314376" grpId="0" animBg="1"/>
      <p:bldP spid="314377" grpId="0" animBg="1"/>
      <p:bldP spid="314378" grpId="0" animBg="1"/>
      <p:bldP spid="3143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561975"/>
          </a:xfrm>
        </p:spPr>
        <p:txBody>
          <a:bodyPr/>
          <a:lstStyle/>
          <a:p>
            <a:r>
              <a:rPr lang="en-GB" sz="3200" b="1"/>
              <a:t>Development of Emotional Processing Scale</a:t>
            </a:r>
          </a:p>
        </p:txBody>
      </p:sp>
      <p:sp>
        <p:nvSpPr>
          <p:cNvPr id="315395" name="Text Box 3"/>
          <p:cNvSpPr txBox="1">
            <a:spLocks noChangeArrowheads="1"/>
          </p:cNvSpPr>
          <p:nvPr/>
        </p:nvSpPr>
        <p:spPr bwMode="auto">
          <a:xfrm>
            <a:off x="250825" y="2133600"/>
            <a:ext cx="1512888" cy="71278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1" smtClean="0">
                <a:solidFill>
                  <a:srgbClr val="000000"/>
                </a:solidFill>
                <a:latin typeface="Arial" pitchFamily="34" charset="0"/>
              </a:rPr>
              <a:t>Version 3</a:t>
            </a:r>
          </a:p>
          <a:p>
            <a:pPr algn="ctr">
              <a:spcBef>
                <a:spcPct val="50000"/>
              </a:spcBef>
            </a:pPr>
            <a:r>
              <a:rPr lang="en-GB" sz="1600" b="1" smtClean="0">
                <a:solidFill>
                  <a:srgbClr val="000000"/>
                </a:solidFill>
                <a:latin typeface="Arial" pitchFamily="34" charset="0"/>
              </a:rPr>
              <a:t>53 questions</a:t>
            </a:r>
          </a:p>
        </p:txBody>
      </p:sp>
      <p:sp>
        <p:nvSpPr>
          <p:cNvPr id="315396" name="AutoShape 4"/>
          <p:cNvSpPr>
            <a:spLocks noChangeArrowheads="1"/>
          </p:cNvSpPr>
          <p:nvPr/>
        </p:nvSpPr>
        <p:spPr bwMode="auto">
          <a:xfrm>
            <a:off x="1908175" y="2492375"/>
            <a:ext cx="1081088" cy="360363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5397" name="Text Box 5"/>
          <p:cNvSpPr txBox="1">
            <a:spLocks noChangeArrowheads="1"/>
          </p:cNvSpPr>
          <p:nvPr/>
        </p:nvSpPr>
        <p:spPr bwMode="auto">
          <a:xfrm>
            <a:off x="2916238" y="2133600"/>
            <a:ext cx="2519362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1" dirty="0" smtClean="0">
                <a:solidFill>
                  <a:srgbClr val="000000"/>
                </a:solidFill>
                <a:latin typeface="Arial" pitchFamily="34" charset="0"/>
              </a:rPr>
              <a:t>310 healthy people</a:t>
            </a:r>
          </a:p>
          <a:p>
            <a:pPr algn="ctr">
              <a:spcBef>
                <a:spcPct val="50000"/>
              </a:spcBef>
            </a:pPr>
            <a:r>
              <a:rPr lang="en-GB" sz="1600" b="1" dirty="0" smtClean="0">
                <a:solidFill>
                  <a:srgbClr val="000000"/>
                </a:solidFill>
                <a:latin typeface="Arial" pitchFamily="34" charset="0"/>
              </a:rPr>
              <a:t>86 patients visiting the doctor</a:t>
            </a:r>
          </a:p>
          <a:p>
            <a:pPr algn="ctr">
              <a:spcBef>
                <a:spcPct val="50000"/>
              </a:spcBef>
            </a:pPr>
            <a:r>
              <a:rPr lang="en-GB" sz="1600" b="1" dirty="0" smtClean="0">
                <a:solidFill>
                  <a:srgbClr val="000000"/>
                </a:solidFill>
                <a:latin typeface="Arial" pitchFamily="34" charset="0"/>
              </a:rPr>
              <a:t>114 pain patients</a:t>
            </a:r>
          </a:p>
          <a:p>
            <a:pPr algn="ctr">
              <a:spcBef>
                <a:spcPct val="50000"/>
              </a:spcBef>
            </a:pPr>
            <a:r>
              <a:rPr lang="en-GB" sz="1600" b="1" dirty="0" smtClean="0">
                <a:solidFill>
                  <a:srgbClr val="000000"/>
                </a:solidFill>
                <a:latin typeface="Arial" pitchFamily="34" charset="0"/>
              </a:rPr>
              <a:t>180 mental health patients</a:t>
            </a:r>
          </a:p>
          <a:p>
            <a:pPr algn="ctr">
              <a:spcBef>
                <a:spcPct val="50000"/>
              </a:spcBef>
            </a:pPr>
            <a:r>
              <a:rPr lang="en-GB" sz="1600" b="1" dirty="0" smtClean="0">
                <a:solidFill>
                  <a:srgbClr val="000000"/>
                </a:solidFill>
                <a:latin typeface="Arial" pitchFamily="34" charset="0"/>
              </a:rPr>
              <a:t>n = 690</a:t>
            </a:r>
          </a:p>
        </p:txBody>
      </p:sp>
      <p:sp>
        <p:nvSpPr>
          <p:cNvPr id="315398" name="AutoShape 6"/>
          <p:cNvSpPr>
            <a:spLocks noChangeArrowheads="1"/>
          </p:cNvSpPr>
          <p:nvPr/>
        </p:nvSpPr>
        <p:spPr bwMode="auto">
          <a:xfrm>
            <a:off x="5435600" y="2492375"/>
            <a:ext cx="1081088" cy="360363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5399" name="Text Box 7"/>
          <p:cNvSpPr txBox="1">
            <a:spLocks noChangeArrowheads="1"/>
          </p:cNvSpPr>
          <p:nvPr/>
        </p:nvSpPr>
        <p:spPr bwMode="auto">
          <a:xfrm>
            <a:off x="6732588" y="2276475"/>
            <a:ext cx="1512887" cy="59055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1" smtClean="0">
                <a:solidFill>
                  <a:srgbClr val="000000"/>
                </a:solidFill>
                <a:latin typeface="Arial" pitchFamily="34" charset="0"/>
              </a:rPr>
              <a:t>Analysis of data</a:t>
            </a:r>
          </a:p>
        </p:txBody>
      </p:sp>
      <p:sp>
        <p:nvSpPr>
          <p:cNvPr id="315400" name="AutoShape 8"/>
          <p:cNvSpPr>
            <a:spLocks noChangeArrowheads="1"/>
          </p:cNvSpPr>
          <p:nvPr/>
        </p:nvSpPr>
        <p:spPr bwMode="auto">
          <a:xfrm rot="189599">
            <a:off x="8299450" y="2635250"/>
            <a:ext cx="642938" cy="2447925"/>
          </a:xfrm>
          <a:prstGeom prst="curvedLeftArrow">
            <a:avLst>
              <a:gd name="adj1" fmla="val 55384"/>
              <a:gd name="adj2" fmla="val 151309"/>
              <a:gd name="adj3" fmla="val 3712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5401" name="AutoShape 9"/>
          <p:cNvSpPr>
            <a:spLocks noChangeArrowheads="1"/>
          </p:cNvSpPr>
          <p:nvPr/>
        </p:nvSpPr>
        <p:spPr bwMode="auto">
          <a:xfrm rot="16200000">
            <a:off x="575469" y="3609182"/>
            <a:ext cx="1368425" cy="1728787"/>
          </a:xfrm>
          <a:custGeom>
            <a:avLst/>
            <a:gdLst>
              <a:gd name="G0" fmla="+- 15262 0 0"/>
              <a:gd name="G1" fmla="+- 4899 0 0"/>
              <a:gd name="G2" fmla="+- 12158 0 4899"/>
              <a:gd name="G3" fmla="+- G2 0 4899"/>
              <a:gd name="G4" fmla="*/ G3 32768 32059"/>
              <a:gd name="G5" fmla="*/ G4 1 2"/>
              <a:gd name="G6" fmla="+- 21600 0 15262"/>
              <a:gd name="G7" fmla="*/ G6 4899 6079"/>
              <a:gd name="G8" fmla="+- G7 15262 0"/>
              <a:gd name="T0" fmla="*/ 15262 w 21600"/>
              <a:gd name="T1" fmla="*/ 0 h 21600"/>
              <a:gd name="T2" fmla="*/ 15262 w 21600"/>
              <a:gd name="T3" fmla="*/ 12158 h 21600"/>
              <a:gd name="T4" fmla="*/ 1206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262" y="0"/>
                </a:lnTo>
                <a:lnTo>
                  <a:pt x="15262" y="4899"/>
                </a:lnTo>
                <a:lnTo>
                  <a:pt x="12427" y="4899"/>
                </a:lnTo>
                <a:cubicBezTo>
                  <a:pt x="5564" y="4899"/>
                  <a:pt x="0" y="8149"/>
                  <a:pt x="0" y="12158"/>
                </a:cubicBezTo>
                <a:lnTo>
                  <a:pt x="0" y="21600"/>
                </a:lnTo>
                <a:lnTo>
                  <a:pt x="2412" y="21600"/>
                </a:lnTo>
                <a:lnTo>
                  <a:pt x="2412" y="12158"/>
                </a:lnTo>
                <a:cubicBezTo>
                  <a:pt x="2412" y="9452"/>
                  <a:pt x="6896" y="7259"/>
                  <a:pt x="12427" y="7259"/>
                </a:cubicBezTo>
                <a:lnTo>
                  <a:pt x="15262" y="7259"/>
                </a:lnTo>
                <a:lnTo>
                  <a:pt x="15262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5402" name="AutoShape 10"/>
          <p:cNvSpPr>
            <a:spLocks noChangeArrowheads="1"/>
          </p:cNvSpPr>
          <p:nvPr/>
        </p:nvSpPr>
        <p:spPr bwMode="auto">
          <a:xfrm>
            <a:off x="2916238" y="4868863"/>
            <a:ext cx="4824412" cy="360362"/>
          </a:xfrm>
          <a:prstGeom prst="leftArrow">
            <a:avLst>
              <a:gd name="adj1" fmla="val 49778"/>
              <a:gd name="adj2" fmla="val 2295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5403" name="Text Box 11"/>
          <p:cNvSpPr txBox="1">
            <a:spLocks noChangeArrowheads="1"/>
          </p:cNvSpPr>
          <p:nvPr/>
        </p:nvSpPr>
        <p:spPr bwMode="auto">
          <a:xfrm>
            <a:off x="1908175" y="2133600"/>
            <a:ext cx="1079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 smtClean="0">
                <a:solidFill>
                  <a:srgbClr val="000000"/>
                </a:solidFill>
                <a:latin typeface="Arial" pitchFamily="34" charset="0"/>
              </a:rPr>
              <a:t>Given to</a:t>
            </a:r>
          </a:p>
        </p:txBody>
      </p:sp>
    </p:spTree>
    <p:extLst>
      <p:ext uri="{BB962C8B-B14F-4D97-AF65-F5344CB8AC3E}">
        <p14:creationId xmlns:p14="http://schemas.microsoft.com/office/powerpoint/2010/main" val="40570426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5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5" grpId="0" animBg="1"/>
      <p:bldP spid="315396" grpId="0" animBg="1"/>
      <p:bldP spid="315396" grpId="1" animBg="1"/>
      <p:bldP spid="315397" grpId="0"/>
      <p:bldP spid="315397" grpId="1"/>
      <p:bldP spid="315398" grpId="0" animBg="1"/>
      <p:bldP spid="315398" grpId="1" animBg="1"/>
      <p:bldP spid="315399" grpId="0" animBg="1"/>
      <p:bldP spid="315399" grpId="1" animBg="1"/>
      <p:bldP spid="315400" grpId="0" animBg="1"/>
      <p:bldP spid="315401" grpId="0" animBg="1"/>
      <p:bldP spid="315402" grpId="0" animBg="1"/>
      <p:bldP spid="315403" grpId="0"/>
      <p:bldP spid="31540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561975"/>
          </a:xfrm>
        </p:spPr>
        <p:txBody>
          <a:bodyPr/>
          <a:lstStyle/>
          <a:p>
            <a:r>
              <a:rPr lang="en-GB" sz="3200" b="1" dirty="0"/>
              <a:t>Development of Emotional Processing Scale</a:t>
            </a:r>
          </a:p>
        </p:txBody>
      </p:sp>
      <p:sp>
        <p:nvSpPr>
          <p:cNvPr id="316424" name="AutoShape 8"/>
          <p:cNvSpPr>
            <a:spLocks noChangeArrowheads="1"/>
          </p:cNvSpPr>
          <p:nvPr/>
        </p:nvSpPr>
        <p:spPr bwMode="auto">
          <a:xfrm rot="189599">
            <a:off x="8299450" y="2635250"/>
            <a:ext cx="642938" cy="2447925"/>
          </a:xfrm>
          <a:prstGeom prst="curvedLeftArrow">
            <a:avLst>
              <a:gd name="adj1" fmla="val 55384"/>
              <a:gd name="adj2" fmla="val 151309"/>
              <a:gd name="adj3" fmla="val 3712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6425" name="AutoShape 9"/>
          <p:cNvSpPr>
            <a:spLocks noChangeArrowheads="1"/>
          </p:cNvSpPr>
          <p:nvPr/>
        </p:nvSpPr>
        <p:spPr bwMode="auto">
          <a:xfrm rot="16200000">
            <a:off x="575469" y="3609182"/>
            <a:ext cx="1368425" cy="1728787"/>
          </a:xfrm>
          <a:custGeom>
            <a:avLst/>
            <a:gdLst>
              <a:gd name="G0" fmla="+- 15262 0 0"/>
              <a:gd name="G1" fmla="+- 4899 0 0"/>
              <a:gd name="G2" fmla="+- 12158 0 4899"/>
              <a:gd name="G3" fmla="+- G2 0 4899"/>
              <a:gd name="G4" fmla="*/ G3 32768 32059"/>
              <a:gd name="G5" fmla="*/ G4 1 2"/>
              <a:gd name="G6" fmla="+- 21600 0 15262"/>
              <a:gd name="G7" fmla="*/ G6 4899 6079"/>
              <a:gd name="G8" fmla="+- G7 15262 0"/>
              <a:gd name="T0" fmla="*/ 15262 w 21600"/>
              <a:gd name="T1" fmla="*/ 0 h 21600"/>
              <a:gd name="T2" fmla="*/ 15262 w 21600"/>
              <a:gd name="T3" fmla="*/ 12158 h 21600"/>
              <a:gd name="T4" fmla="*/ 1206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262" y="0"/>
                </a:lnTo>
                <a:lnTo>
                  <a:pt x="15262" y="4899"/>
                </a:lnTo>
                <a:lnTo>
                  <a:pt x="12427" y="4899"/>
                </a:lnTo>
                <a:cubicBezTo>
                  <a:pt x="5564" y="4899"/>
                  <a:pt x="0" y="8149"/>
                  <a:pt x="0" y="12158"/>
                </a:cubicBezTo>
                <a:lnTo>
                  <a:pt x="0" y="21600"/>
                </a:lnTo>
                <a:lnTo>
                  <a:pt x="2412" y="21600"/>
                </a:lnTo>
                <a:lnTo>
                  <a:pt x="2412" y="12158"/>
                </a:lnTo>
                <a:cubicBezTo>
                  <a:pt x="2412" y="9452"/>
                  <a:pt x="6896" y="7259"/>
                  <a:pt x="12427" y="7259"/>
                </a:cubicBezTo>
                <a:lnTo>
                  <a:pt x="15262" y="7259"/>
                </a:lnTo>
                <a:lnTo>
                  <a:pt x="15262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6426" name="AutoShape 10"/>
          <p:cNvSpPr>
            <a:spLocks noChangeArrowheads="1"/>
          </p:cNvSpPr>
          <p:nvPr/>
        </p:nvSpPr>
        <p:spPr bwMode="auto">
          <a:xfrm>
            <a:off x="2916238" y="4868863"/>
            <a:ext cx="4824412" cy="360362"/>
          </a:xfrm>
          <a:prstGeom prst="leftArrow">
            <a:avLst>
              <a:gd name="adj1" fmla="val 49778"/>
              <a:gd name="adj2" fmla="val 2295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6429" name="AutoShape 13"/>
          <p:cNvSpPr>
            <a:spLocks noChangeArrowheads="1"/>
          </p:cNvSpPr>
          <p:nvPr/>
        </p:nvSpPr>
        <p:spPr bwMode="auto">
          <a:xfrm>
            <a:off x="827088" y="1773238"/>
            <a:ext cx="1657350" cy="1511300"/>
          </a:xfrm>
          <a:custGeom>
            <a:avLst/>
            <a:gdLst>
              <a:gd name="G0" fmla="+- 14837 0 0"/>
              <a:gd name="G1" fmla="+- 4787 0 0"/>
              <a:gd name="G2" fmla="+- 12158 0 4787"/>
              <a:gd name="G3" fmla="+- G2 0 4787"/>
              <a:gd name="G4" fmla="*/ G3 32768 32059"/>
              <a:gd name="G5" fmla="*/ G4 1 2"/>
              <a:gd name="G6" fmla="+- 21600 0 14837"/>
              <a:gd name="G7" fmla="*/ G6 4787 6079"/>
              <a:gd name="G8" fmla="+- G7 14837 0"/>
              <a:gd name="T0" fmla="*/ 14837 w 21600"/>
              <a:gd name="T1" fmla="*/ 0 h 21600"/>
              <a:gd name="T2" fmla="*/ 14837 w 21600"/>
              <a:gd name="T3" fmla="*/ 12158 h 21600"/>
              <a:gd name="T4" fmla="*/ 1321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837" y="0"/>
                </a:lnTo>
                <a:lnTo>
                  <a:pt x="14837" y="4787"/>
                </a:lnTo>
                <a:lnTo>
                  <a:pt x="12427" y="4787"/>
                </a:lnTo>
                <a:cubicBezTo>
                  <a:pt x="5564" y="4787"/>
                  <a:pt x="0" y="8087"/>
                  <a:pt x="0" y="12158"/>
                </a:cubicBezTo>
                <a:lnTo>
                  <a:pt x="0" y="21600"/>
                </a:lnTo>
                <a:lnTo>
                  <a:pt x="2641" y="21600"/>
                </a:lnTo>
                <a:lnTo>
                  <a:pt x="2641" y="12158"/>
                </a:lnTo>
                <a:cubicBezTo>
                  <a:pt x="2641" y="9514"/>
                  <a:pt x="7022" y="7371"/>
                  <a:pt x="12427" y="7371"/>
                </a:cubicBezTo>
                <a:lnTo>
                  <a:pt x="14837" y="7371"/>
                </a:lnTo>
                <a:lnTo>
                  <a:pt x="14837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6430" name="AutoShape 14"/>
          <p:cNvSpPr>
            <a:spLocks noChangeArrowheads="1"/>
          </p:cNvSpPr>
          <p:nvPr/>
        </p:nvSpPr>
        <p:spPr bwMode="auto">
          <a:xfrm rot="1241237">
            <a:off x="2184400" y="628650"/>
            <a:ext cx="5678488" cy="4852988"/>
          </a:xfrm>
          <a:prstGeom prst="irregularSeal2">
            <a:avLst/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6432" name="Rectangle 16"/>
          <p:cNvSpPr>
            <a:spLocks noChangeArrowheads="1"/>
          </p:cNvSpPr>
          <p:nvPr/>
        </p:nvSpPr>
        <p:spPr bwMode="auto">
          <a:xfrm>
            <a:off x="3348038" y="1773238"/>
            <a:ext cx="2879725" cy="2447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400" b="1" smtClean="0">
                <a:solidFill>
                  <a:srgbClr val="000000"/>
                </a:solidFill>
                <a:latin typeface="Verdana" pitchFamily="34" charset="0"/>
              </a:rPr>
              <a:t>FINAL VERSION</a:t>
            </a:r>
          </a:p>
          <a:p>
            <a:pPr algn="ctr"/>
            <a:endParaRPr lang="en-GB" sz="2400" b="1" smtClean="0">
              <a:solidFill>
                <a:srgbClr val="000000"/>
              </a:solidFill>
              <a:latin typeface="Verdana" pitchFamily="34" charset="0"/>
            </a:endParaRPr>
          </a:p>
          <a:p>
            <a:pPr algn="ctr"/>
            <a:r>
              <a:rPr lang="en-GB" sz="2400" b="1" smtClean="0">
                <a:solidFill>
                  <a:srgbClr val="000000"/>
                </a:solidFill>
                <a:latin typeface="Verdana" pitchFamily="34" charset="0"/>
              </a:rPr>
              <a:t>25</a:t>
            </a:r>
          </a:p>
          <a:p>
            <a:pPr algn="ctr"/>
            <a:r>
              <a:rPr lang="en-GB" sz="2400" b="1" smtClean="0">
                <a:solidFill>
                  <a:srgbClr val="000000"/>
                </a:solidFill>
                <a:latin typeface="Verdana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03057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6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6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6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6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3164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3164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64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16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6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16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6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30" grpId="0" animBg="1"/>
      <p:bldP spid="3164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5" name="Rectangle 5"/>
          <p:cNvSpPr>
            <a:spLocks noChangeArrowheads="1"/>
          </p:cNvSpPr>
          <p:nvPr/>
        </p:nvSpPr>
        <p:spPr bwMode="auto">
          <a:xfrm>
            <a:off x="1330325" y="1628775"/>
            <a:ext cx="215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en-GB" sz="1000" b="1">
                <a:cs typeface="Times New Roman" pitchFamily="18" charset="0"/>
              </a:rPr>
              <a:t>1.	I smothered my feelings. </a:t>
            </a:r>
            <a:endParaRPr lang="en-GB" sz="1100"/>
          </a:p>
          <a:p>
            <a:pPr eaLnBrk="0" hangingPunct="0">
              <a:tabLst>
                <a:tab pos="457200" algn="l"/>
              </a:tabLst>
            </a:pPr>
            <a:endParaRPr lang="en-GB"/>
          </a:p>
        </p:txBody>
      </p:sp>
      <p:graphicFrame>
        <p:nvGraphicFramePr>
          <p:cNvPr id="317500" name="Group 60"/>
          <p:cNvGraphicFramePr>
            <a:graphicFrameLocks noGrp="1"/>
          </p:cNvGraphicFramePr>
          <p:nvPr/>
        </p:nvGraphicFramePr>
        <p:xfrm>
          <a:off x="1330325" y="2106613"/>
          <a:ext cx="5678488" cy="396875"/>
        </p:xfrm>
        <a:graphic>
          <a:graphicData uri="http://schemas.openxmlformats.org/drawingml/2006/table">
            <a:tbl>
              <a:tblPr/>
              <a:tblGrid>
                <a:gridCol w="568325"/>
                <a:gridCol w="566738"/>
                <a:gridCol w="568325"/>
                <a:gridCol w="568325"/>
                <a:gridCol w="568325"/>
                <a:gridCol w="566737"/>
                <a:gridCol w="568325"/>
                <a:gridCol w="568325"/>
                <a:gridCol w="566738"/>
                <a:gridCol w="568325"/>
              </a:tblGrid>
              <a:tr h="3968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501" name="Rectangle 61"/>
          <p:cNvSpPr>
            <a:spLocks noChangeArrowheads="1"/>
          </p:cNvSpPr>
          <p:nvPr/>
        </p:nvSpPr>
        <p:spPr bwMode="auto">
          <a:xfrm>
            <a:off x="1258888" y="2593975"/>
            <a:ext cx="5832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en-GB" sz="800" i="1">
                <a:cs typeface="Times New Roman" pitchFamily="18" charset="0"/>
              </a:rPr>
              <a:t> completely---------------------- disagree--------------------------in between ------------------------- agree------------------------ completely</a:t>
            </a:r>
            <a:br>
              <a:rPr lang="en-GB" sz="800" i="1">
                <a:cs typeface="Times New Roman" pitchFamily="18" charset="0"/>
              </a:rPr>
            </a:br>
            <a:r>
              <a:rPr lang="en-GB" sz="800" i="1">
                <a:cs typeface="Times New Roman" pitchFamily="18" charset="0"/>
              </a:rPr>
              <a:t> disagree 				                   	                   	                  agree</a:t>
            </a:r>
            <a:endParaRPr lang="en-GB"/>
          </a:p>
        </p:txBody>
      </p:sp>
      <p:graphicFrame>
        <p:nvGraphicFramePr>
          <p:cNvPr id="317616" name="Group 176"/>
          <p:cNvGraphicFramePr>
            <a:graphicFrameLocks noGrp="1"/>
          </p:cNvGraphicFramePr>
          <p:nvPr/>
        </p:nvGraphicFramePr>
        <p:xfrm>
          <a:off x="1330325" y="3609975"/>
          <a:ext cx="5678488" cy="411163"/>
        </p:xfrm>
        <a:graphic>
          <a:graphicData uri="http://schemas.openxmlformats.org/drawingml/2006/table">
            <a:tbl>
              <a:tblPr/>
              <a:tblGrid>
                <a:gridCol w="568325"/>
                <a:gridCol w="566738"/>
                <a:gridCol w="568325"/>
                <a:gridCol w="568325"/>
                <a:gridCol w="568325"/>
                <a:gridCol w="566737"/>
                <a:gridCol w="568325"/>
                <a:gridCol w="568325"/>
                <a:gridCol w="566738"/>
                <a:gridCol w="568325"/>
              </a:tblGrid>
              <a:tr h="411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557" name="Rectangle 117"/>
          <p:cNvSpPr>
            <a:spLocks noChangeArrowheads="1"/>
          </p:cNvSpPr>
          <p:nvPr/>
        </p:nvSpPr>
        <p:spPr bwMode="auto">
          <a:xfrm>
            <a:off x="1258888" y="4076700"/>
            <a:ext cx="5741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en-GB" sz="800" i="1">
                <a:cs typeface="Times New Roman" pitchFamily="18" charset="0"/>
              </a:rPr>
              <a:t>completely----------------------- disagree-------------------------in between ------------------------- agree------------------------ completely</a:t>
            </a:r>
            <a:br>
              <a:rPr lang="en-GB" sz="800" i="1">
                <a:cs typeface="Times New Roman" pitchFamily="18" charset="0"/>
              </a:rPr>
            </a:br>
            <a:r>
              <a:rPr lang="en-GB" sz="800" i="1">
                <a:cs typeface="Times New Roman" pitchFamily="18" charset="0"/>
              </a:rPr>
              <a:t>disagree 				                   	                    	                 agree</a:t>
            </a:r>
            <a:r>
              <a:rPr lang="en-GB" sz="1000" b="1">
                <a:cs typeface="Times New Roman" pitchFamily="18" charset="0"/>
              </a:rPr>
              <a:t>	</a:t>
            </a:r>
            <a:endParaRPr lang="en-GB"/>
          </a:p>
        </p:txBody>
      </p:sp>
      <p:graphicFrame>
        <p:nvGraphicFramePr>
          <p:cNvPr id="317617" name="Group 177"/>
          <p:cNvGraphicFramePr>
            <a:graphicFrameLocks noGrp="1"/>
          </p:cNvGraphicFramePr>
          <p:nvPr/>
        </p:nvGraphicFramePr>
        <p:xfrm>
          <a:off x="1330325" y="5141913"/>
          <a:ext cx="5678488" cy="392113"/>
        </p:xfrm>
        <a:graphic>
          <a:graphicData uri="http://schemas.openxmlformats.org/drawingml/2006/table">
            <a:tbl>
              <a:tblPr/>
              <a:tblGrid>
                <a:gridCol w="568325"/>
                <a:gridCol w="566738"/>
                <a:gridCol w="568325"/>
                <a:gridCol w="568325"/>
                <a:gridCol w="568325"/>
                <a:gridCol w="566737"/>
                <a:gridCol w="568325"/>
                <a:gridCol w="568325"/>
                <a:gridCol w="566738"/>
                <a:gridCol w="568325"/>
              </a:tblGrid>
              <a:tr h="3921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613" name="Rectangle 173"/>
          <p:cNvSpPr>
            <a:spLocks noChangeArrowheads="1"/>
          </p:cNvSpPr>
          <p:nvPr/>
        </p:nvSpPr>
        <p:spPr bwMode="auto">
          <a:xfrm>
            <a:off x="1258888" y="5661025"/>
            <a:ext cx="5656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GB" sz="800" i="1">
                <a:cs typeface="Times New Roman" pitchFamily="18" charset="0"/>
              </a:rPr>
              <a:t>completely----------------------- disagree-------------------------in between ------------------------- agree------------------------ completely</a:t>
            </a:r>
            <a:br>
              <a:rPr lang="en-GB" sz="800" i="1">
                <a:cs typeface="Times New Roman" pitchFamily="18" charset="0"/>
              </a:rPr>
            </a:br>
            <a:r>
              <a:rPr lang="en-GB" sz="800" i="1">
                <a:cs typeface="Times New Roman" pitchFamily="18" charset="0"/>
              </a:rPr>
              <a:t>disagree 				           	                 agree</a:t>
            </a:r>
            <a:endParaRPr lang="en-GB"/>
          </a:p>
        </p:txBody>
      </p:sp>
      <p:sp>
        <p:nvSpPr>
          <p:cNvPr id="317619" name="Rectangle 179" descr="darkerbackground"/>
          <p:cNvSpPr>
            <a:spLocks noChangeArrowheads="1"/>
          </p:cNvSpPr>
          <p:nvPr/>
        </p:nvSpPr>
        <p:spPr bwMode="auto">
          <a:xfrm>
            <a:off x="0" y="533400"/>
            <a:ext cx="9144000" cy="75565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Verdana" pitchFamily="34" charset="0"/>
              </a:rPr>
              <a:t>How the questionnaire is rated </a:t>
            </a:r>
            <a:br>
              <a:rPr lang="en-GB" sz="2400" b="1">
                <a:solidFill>
                  <a:schemeClr val="bg1"/>
                </a:solidFill>
                <a:latin typeface="Verdana" pitchFamily="34" charset="0"/>
              </a:rPr>
            </a:br>
            <a:endParaRPr lang="en-GB" sz="2400" b="1">
              <a:solidFill>
                <a:schemeClr val="bg1"/>
              </a:solidFill>
            </a:endParaRPr>
          </a:p>
        </p:txBody>
      </p:sp>
      <p:sp>
        <p:nvSpPr>
          <p:cNvPr id="317621" name="Text Box 181"/>
          <p:cNvSpPr txBox="1">
            <a:spLocks noChangeArrowheads="1"/>
          </p:cNvSpPr>
          <p:nvPr/>
        </p:nvSpPr>
        <p:spPr bwMode="auto">
          <a:xfrm>
            <a:off x="1330325" y="3141663"/>
            <a:ext cx="58324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1000" b="1"/>
              <a:t>2.          Unwanted feelings kept intruding. </a:t>
            </a:r>
            <a:endParaRPr lang="en-GB" sz="1000"/>
          </a:p>
          <a:p>
            <a:pPr>
              <a:spcBef>
                <a:spcPct val="50000"/>
              </a:spcBef>
            </a:pPr>
            <a:endParaRPr lang="en-GB" sz="1000"/>
          </a:p>
        </p:txBody>
      </p:sp>
      <p:sp>
        <p:nvSpPr>
          <p:cNvPr id="317622" name="Text Box 182"/>
          <p:cNvSpPr txBox="1">
            <a:spLocks noChangeArrowheads="1"/>
          </p:cNvSpPr>
          <p:nvPr/>
        </p:nvSpPr>
        <p:spPr bwMode="auto">
          <a:xfrm>
            <a:off x="1330325" y="4652963"/>
            <a:ext cx="5616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 b="1"/>
              <a:t>3.          When upset or angry it was difficult to control what I said.</a:t>
            </a:r>
          </a:p>
        </p:txBody>
      </p:sp>
      <p:sp>
        <p:nvSpPr>
          <p:cNvPr id="317624" name="Freeform 184"/>
          <p:cNvSpPr>
            <a:spLocks/>
          </p:cNvSpPr>
          <p:nvPr/>
        </p:nvSpPr>
        <p:spPr bwMode="auto">
          <a:xfrm>
            <a:off x="5146675" y="1916113"/>
            <a:ext cx="803275" cy="720725"/>
          </a:xfrm>
          <a:custGeom>
            <a:avLst/>
            <a:gdLst/>
            <a:ahLst/>
            <a:cxnLst>
              <a:cxn ang="0">
                <a:pos x="481" y="28"/>
              </a:cxn>
              <a:cxn ang="0">
                <a:pos x="161" y="64"/>
              </a:cxn>
              <a:cxn ang="0">
                <a:pos x="115" y="101"/>
              </a:cxn>
              <a:cxn ang="0">
                <a:pos x="69" y="147"/>
              </a:cxn>
              <a:cxn ang="0">
                <a:pos x="23" y="229"/>
              </a:cxn>
              <a:cxn ang="0">
                <a:pos x="23" y="394"/>
              </a:cxn>
              <a:cxn ang="0">
                <a:pos x="97" y="503"/>
              </a:cxn>
              <a:cxn ang="0">
                <a:pos x="307" y="567"/>
              </a:cxn>
              <a:cxn ang="0">
                <a:pos x="526" y="522"/>
              </a:cxn>
              <a:cxn ang="0">
                <a:pos x="572" y="476"/>
              </a:cxn>
              <a:cxn ang="0">
                <a:pos x="599" y="448"/>
              </a:cxn>
              <a:cxn ang="0">
                <a:pos x="554" y="256"/>
              </a:cxn>
              <a:cxn ang="0">
                <a:pos x="471" y="147"/>
              </a:cxn>
              <a:cxn ang="0">
                <a:pos x="435" y="128"/>
              </a:cxn>
              <a:cxn ang="0">
                <a:pos x="215" y="0"/>
              </a:cxn>
            </a:cxnLst>
            <a:rect l="0" t="0" r="r" b="b"/>
            <a:pathLst>
              <a:path w="628" h="578">
                <a:moveTo>
                  <a:pt x="481" y="28"/>
                </a:moveTo>
                <a:cubicBezTo>
                  <a:pt x="355" y="33"/>
                  <a:pt x="271" y="27"/>
                  <a:pt x="161" y="64"/>
                </a:cubicBezTo>
                <a:cubicBezTo>
                  <a:pt x="147" y="78"/>
                  <a:pt x="129" y="87"/>
                  <a:pt x="115" y="101"/>
                </a:cubicBezTo>
                <a:cubicBezTo>
                  <a:pt x="53" y="163"/>
                  <a:pt x="145" y="95"/>
                  <a:pt x="69" y="147"/>
                </a:cubicBezTo>
                <a:cubicBezTo>
                  <a:pt x="51" y="175"/>
                  <a:pt x="42" y="202"/>
                  <a:pt x="23" y="229"/>
                </a:cubicBezTo>
                <a:cubicBezTo>
                  <a:pt x="0" y="297"/>
                  <a:pt x="8" y="261"/>
                  <a:pt x="23" y="394"/>
                </a:cubicBezTo>
                <a:cubicBezTo>
                  <a:pt x="29" y="446"/>
                  <a:pt x="61" y="474"/>
                  <a:pt x="97" y="503"/>
                </a:cubicBezTo>
                <a:cubicBezTo>
                  <a:pt x="176" y="566"/>
                  <a:pt x="202" y="558"/>
                  <a:pt x="307" y="567"/>
                </a:cubicBezTo>
                <a:cubicBezTo>
                  <a:pt x="418" y="561"/>
                  <a:pt x="455" y="578"/>
                  <a:pt x="526" y="522"/>
                </a:cubicBezTo>
                <a:cubicBezTo>
                  <a:pt x="543" y="509"/>
                  <a:pt x="557" y="491"/>
                  <a:pt x="572" y="476"/>
                </a:cubicBezTo>
                <a:cubicBezTo>
                  <a:pt x="581" y="467"/>
                  <a:pt x="599" y="448"/>
                  <a:pt x="599" y="448"/>
                </a:cubicBezTo>
                <a:cubicBezTo>
                  <a:pt x="628" y="370"/>
                  <a:pt x="606" y="310"/>
                  <a:pt x="554" y="256"/>
                </a:cubicBezTo>
                <a:cubicBezTo>
                  <a:pt x="545" y="228"/>
                  <a:pt x="496" y="164"/>
                  <a:pt x="471" y="147"/>
                </a:cubicBezTo>
                <a:cubicBezTo>
                  <a:pt x="460" y="139"/>
                  <a:pt x="446" y="136"/>
                  <a:pt x="435" y="128"/>
                </a:cubicBezTo>
                <a:cubicBezTo>
                  <a:pt x="364" y="77"/>
                  <a:pt x="309" y="0"/>
                  <a:pt x="215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17625" name="Freeform 185"/>
          <p:cNvSpPr>
            <a:spLocks/>
          </p:cNvSpPr>
          <p:nvPr/>
        </p:nvSpPr>
        <p:spPr bwMode="auto">
          <a:xfrm>
            <a:off x="2409825" y="3429000"/>
            <a:ext cx="709613" cy="719138"/>
          </a:xfrm>
          <a:custGeom>
            <a:avLst/>
            <a:gdLst/>
            <a:ahLst/>
            <a:cxnLst>
              <a:cxn ang="0">
                <a:pos x="481" y="28"/>
              </a:cxn>
              <a:cxn ang="0">
                <a:pos x="161" y="64"/>
              </a:cxn>
              <a:cxn ang="0">
                <a:pos x="115" y="101"/>
              </a:cxn>
              <a:cxn ang="0">
                <a:pos x="69" y="147"/>
              </a:cxn>
              <a:cxn ang="0">
                <a:pos x="23" y="229"/>
              </a:cxn>
              <a:cxn ang="0">
                <a:pos x="23" y="394"/>
              </a:cxn>
              <a:cxn ang="0">
                <a:pos x="97" y="503"/>
              </a:cxn>
              <a:cxn ang="0">
                <a:pos x="307" y="567"/>
              </a:cxn>
              <a:cxn ang="0">
                <a:pos x="526" y="522"/>
              </a:cxn>
              <a:cxn ang="0">
                <a:pos x="572" y="476"/>
              </a:cxn>
              <a:cxn ang="0">
                <a:pos x="599" y="448"/>
              </a:cxn>
              <a:cxn ang="0">
                <a:pos x="554" y="256"/>
              </a:cxn>
              <a:cxn ang="0">
                <a:pos x="471" y="147"/>
              </a:cxn>
              <a:cxn ang="0">
                <a:pos x="435" y="128"/>
              </a:cxn>
              <a:cxn ang="0">
                <a:pos x="215" y="0"/>
              </a:cxn>
            </a:cxnLst>
            <a:rect l="0" t="0" r="r" b="b"/>
            <a:pathLst>
              <a:path w="628" h="578">
                <a:moveTo>
                  <a:pt x="481" y="28"/>
                </a:moveTo>
                <a:cubicBezTo>
                  <a:pt x="355" y="33"/>
                  <a:pt x="271" y="27"/>
                  <a:pt x="161" y="64"/>
                </a:cubicBezTo>
                <a:cubicBezTo>
                  <a:pt x="147" y="78"/>
                  <a:pt x="129" y="87"/>
                  <a:pt x="115" y="101"/>
                </a:cubicBezTo>
                <a:cubicBezTo>
                  <a:pt x="53" y="163"/>
                  <a:pt x="145" y="95"/>
                  <a:pt x="69" y="147"/>
                </a:cubicBezTo>
                <a:cubicBezTo>
                  <a:pt x="51" y="175"/>
                  <a:pt x="42" y="202"/>
                  <a:pt x="23" y="229"/>
                </a:cubicBezTo>
                <a:cubicBezTo>
                  <a:pt x="0" y="297"/>
                  <a:pt x="8" y="261"/>
                  <a:pt x="23" y="394"/>
                </a:cubicBezTo>
                <a:cubicBezTo>
                  <a:pt x="29" y="446"/>
                  <a:pt x="61" y="474"/>
                  <a:pt x="97" y="503"/>
                </a:cubicBezTo>
                <a:cubicBezTo>
                  <a:pt x="176" y="566"/>
                  <a:pt x="202" y="558"/>
                  <a:pt x="307" y="567"/>
                </a:cubicBezTo>
                <a:cubicBezTo>
                  <a:pt x="418" y="561"/>
                  <a:pt x="455" y="578"/>
                  <a:pt x="526" y="522"/>
                </a:cubicBezTo>
                <a:cubicBezTo>
                  <a:pt x="543" y="509"/>
                  <a:pt x="557" y="491"/>
                  <a:pt x="572" y="476"/>
                </a:cubicBezTo>
                <a:cubicBezTo>
                  <a:pt x="581" y="467"/>
                  <a:pt x="599" y="448"/>
                  <a:pt x="599" y="448"/>
                </a:cubicBezTo>
                <a:cubicBezTo>
                  <a:pt x="628" y="370"/>
                  <a:pt x="606" y="310"/>
                  <a:pt x="554" y="256"/>
                </a:cubicBezTo>
                <a:cubicBezTo>
                  <a:pt x="545" y="228"/>
                  <a:pt x="496" y="164"/>
                  <a:pt x="471" y="147"/>
                </a:cubicBezTo>
                <a:cubicBezTo>
                  <a:pt x="460" y="139"/>
                  <a:pt x="446" y="136"/>
                  <a:pt x="435" y="128"/>
                </a:cubicBezTo>
                <a:cubicBezTo>
                  <a:pt x="364" y="77"/>
                  <a:pt x="309" y="0"/>
                  <a:pt x="215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17626" name="Freeform 186"/>
          <p:cNvSpPr>
            <a:spLocks/>
          </p:cNvSpPr>
          <p:nvPr/>
        </p:nvSpPr>
        <p:spPr bwMode="auto">
          <a:xfrm>
            <a:off x="3490913" y="5013325"/>
            <a:ext cx="719137" cy="576263"/>
          </a:xfrm>
          <a:custGeom>
            <a:avLst/>
            <a:gdLst/>
            <a:ahLst/>
            <a:cxnLst>
              <a:cxn ang="0">
                <a:pos x="481" y="28"/>
              </a:cxn>
              <a:cxn ang="0">
                <a:pos x="161" y="64"/>
              </a:cxn>
              <a:cxn ang="0">
                <a:pos x="115" y="101"/>
              </a:cxn>
              <a:cxn ang="0">
                <a:pos x="69" y="147"/>
              </a:cxn>
              <a:cxn ang="0">
                <a:pos x="23" y="229"/>
              </a:cxn>
              <a:cxn ang="0">
                <a:pos x="23" y="394"/>
              </a:cxn>
              <a:cxn ang="0">
                <a:pos x="97" y="503"/>
              </a:cxn>
              <a:cxn ang="0">
                <a:pos x="307" y="567"/>
              </a:cxn>
              <a:cxn ang="0">
                <a:pos x="526" y="522"/>
              </a:cxn>
              <a:cxn ang="0">
                <a:pos x="572" y="476"/>
              </a:cxn>
              <a:cxn ang="0">
                <a:pos x="599" y="448"/>
              </a:cxn>
              <a:cxn ang="0">
                <a:pos x="554" y="256"/>
              </a:cxn>
              <a:cxn ang="0">
                <a:pos x="471" y="147"/>
              </a:cxn>
              <a:cxn ang="0">
                <a:pos x="435" y="128"/>
              </a:cxn>
              <a:cxn ang="0">
                <a:pos x="215" y="0"/>
              </a:cxn>
            </a:cxnLst>
            <a:rect l="0" t="0" r="r" b="b"/>
            <a:pathLst>
              <a:path w="628" h="578">
                <a:moveTo>
                  <a:pt x="481" y="28"/>
                </a:moveTo>
                <a:cubicBezTo>
                  <a:pt x="355" y="33"/>
                  <a:pt x="271" y="27"/>
                  <a:pt x="161" y="64"/>
                </a:cubicBezTo>
                <a:cubicBezTo>
                  <a:pt x="147" y="78"/>
                  <a:pt x="129" y="87"/>
                  <a:pt x="115" y="101"/>
                </a:cubicBezTo>
                <a:cubicBezTo>
                  <a:pt x="53" y="163"/>
                  <a:pt x="145" y="95"/>
                  <a:pt x="69" y="147"/>
                </a:cubicBezTo>
                <a:cubicBezTo>
                  <a:pt x="51" y="175"/>
                  <a:pt x="42" y="202"/>
                  <a:pt x="23" y="229"/>
                </a:cubicBezTo>
                <a:cubicBezTo>
                  <a:pt x="0" y="297"/>
                  <a:pt x="8" y="261"/>
                  <a:pt x="23" y="394"/>
                </a:cubicBezTo>
                <a:cubicBezTo>
                  <a:pt x="29" y="446"/>
                  <a:pt x="61" y="474"/>
                  <a:pt x="97" y="503"/>
                </a:cubicBezTo>
                <a:cubicBezTo>
                  <a:pt x="176" y="566"/>
                  <a:pt x="202" y="558"/>
                  <a:pt x="307" y="567"/>
                </a:cubicBezTo>
                <a:cubicBezTo>
                  <a:pt x="418" y="561"/>
                  <a:pt x="455" y="578"/>
                  <a:pt x="526" y="522"/>
                </a:cubicBezTo>
                <a:cubicBezTo>
                  <a:pt x="543" y="509"/>
                  <a:pt x="557" y="491"/>
                  <a:pt x="572" y="476"/>
                </a:cubicBezTo>
                <a:cubicBezTo>
                  <a:pt x="581" y="467"/>
                  <a:pt x="599" y="448"/>
                  <a:pt x="599" y="448"/>
                </a:cubicBezTo>
                <a:cubicBezTo>
                  <a:pt x="628" y="370"/>
                  <a:pt x="606" y="310"/>
                  <a:pt x="554" y="256"/>
                </a:cubicBezTo>
                <a:cubicBezTo>
                  <a:pt x="545" y="228"/>
                  <a:pt x="496" y="164"/>
                  <a:pt x="471" y="147"/>
                </a:cubicBezTo>
                <a:cubicBezTo>
                  <a:pt x="460" y="139"/>
                  <a:pt x="446" y="136"/>
                  <a:pt x="435" y="128"/>
                </a:cubicBezTo>
                <a:cubicBezTo>
                  <a:pt x="364" y="77"/>
                  <a:pt x="309" y="0"/>
                  <a:pt x="215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7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7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7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7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7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7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7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1000"/>
                                        <p:tgtEl>
                                          <p:spTgt spid="317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317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1000"/>
                                        <p:tgtEl>
                                          <p:spTgt spid="317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5" grpId="0"/>
      <p:bldP spid="317501" grpId="0"/>
      <p:bldP spid="317557" grpId="0"/>
      <p:bldP spid="317613" grpId="0"/>
      <p:bldP spid="317621" grpId="0"/>
      <p:bldP spid="317622" grpId="0"/>
      <p:bldP spid="317624" grpId="0" animBg="1"/>
      <p:bldP spid="317625" grpId="0" animBg="1"/>
      <p:bldP spid="3176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92696"/>
            <a:ext cx="8352928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tx2"/>
                </a:solidFill>
              </a:rPr>
              <a:t>There are three articles on the Development of the scale:</a:t>
            </a:r>
          </a:p>
          <a:p>
            <a:endParaRPr lang="en-GB" dirty="0" smtClean="0"/>
          </a:p>
          <a:p>
            <a:r>
              <a:rPr lang="en-GB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References:</a:t>
            </a:r>
          </a:p>
          <a:p>
            <a:endParaRPr lang="en-GB" dirty="0" smtClean="0"/>
          </a:p>
          <a:p>
            <a:r>
              <a:rPr lang="en-GB" b="1" dirty="0" smtClean="0"/>
              <a:t>Baker, R., Thomas, S., Thomas, P.W., Owens, M. (2007) Development of an Emotional Processing Scale. Journal of Psychosomatic Research, 62: 167-178</a:t>
            </a:r>
          </a:p>
          <a:p>
            <a:endParaRPr lang="en-GB" b="1" dirty="0" smtClean="0"/>
          </a:p>
          <a:p>
            <a:r>
              <a:rPr lang="en-GB" b="1" dirty="0" smtClean="0"/>
              <a:t>Baker R, Thomas S, Thomas P, Gower R, </a:t>
            </a:r>
            <a:r>
              <a:rPr lang="en-GB" b="1" dirty="0" err="1" smtClean="0"/>
              <a:t>Santonastaso</a:t>
            </a:r>
            <a:r>
              <a:rPr lang="en-GB" b="1" dirty="0" smtClean="0"/>
              <a:t> M, </a:t>
            </a:r>
            <a:r>
              <a:rPr lang="en-GB" b="1" dirty="0" err="1" smtClean="0"/>
              <a:t>Whittlesea</a:t>
            </a:r>
            <a:r>
              <a:rPr lang="en-GB" b="1" dirty="0" smtClean="0"/>
              <a:t> A. (2009)</a:t>
            </a:r>
          </a:p>
          <a:p>
            <a:r>
              <a:rPr lang="en-GB" b="1" dirty="0" smtClean="0"/>
              <a:t>The Emotional Processing Scale: Scale refinement and abridgement (EPS-25)</a:t>
            </a:r>
          </a:p>
          <a:p>
            <a:r>
              <a:rPr lang="en-GB" b="1" dirty="0" smtClean="0"/>
              <a:t>Journal of Psychosomatic Research  68, 1, 83-88</a:t>
            </a:r>
            <a:endParaRPr lang="en-GB" dirty="0" smtClean="0"/>
          </a:p>
          <a:p>
            <a:endParaRPr lang="en-GB" dirty="0" smtClean="0"/>
          </a:p>
          <a:p>
            <a:r>
              <a:rPr lang="en-GB" b="1" dirty="0"/>
              <a:t>Baker R, Owens M, Thomas S, </a:t>
            </a:r>
            <a:r>
              <a:rPr lang="en-GB" b="1" dirty="0" err="1"/>
              <a:t>Whittlesea</a:t>
            </a:r>
            <a:r>
              <a:rPr lang="en-GB" b="1" dirty="0"/>
              <a:t> A, Abbey G, Gower P, </a:t>
            </a:r>
            <a:r>
              <a:rPr lang="en-GB" b="1" dirty="0" err="1"/>
              <a:t>Tosunlar</a:t>
            </a:r>
            <a:r>
              <a:rPr lang="en-GB" b="1" dirty="0"/>
              <a:t> L, Corrigan E, Thomas PW: Does CBT facilitate emotional processing? </a:t>
            </a:r>
            <a:r>
              <a:rPr lang="en-GB" b="1" dirty="0" err="1"/>
              <a:t>Behav</a:t>
            </a:r>
            <a:r>
              <a:rPr lang="en-GB" b="1" dirty="0"/>
              <a:t> </a:t>
            </a:r>
            <a:r>
              <a:rPr lang="en-GB" b="1" dirty="0" err="1"/>
              <a:t>Cogn</a:t>
            </a:r>
            <a:r>
              <a:rPr lang="en-GB" b="1" dirty="0"/>
              <a:t> </a:t>
            </a:r>
            <a:r>
              <a:rPr lang="en-GB" b="1" dirty="0" err="1"/>
              <a:t>Psychother</a:t>
            </a:r>
            <a:r>
              <a:rPr lang="en-GB" b="1" dirty="0"/>
              <a:t>; 2012 Jan;40(1):19-37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660" name="Picture 4" descr="3F33FDF0"/>
          <p:cNvPicPr>
            <a:picLocks noChangeAspect="1" noChangeArrowheads="1"/>
          </p:cNvPicPr>
          <p:nvPr/>
        </p:nvPicPr>
        <p:blipFill>
          <a:blip r:embed="rId2" cstate="print"/>
          <a:srcRect l="10831" t="7874" r="4694" b="10236"/>
          <a:stretch>
            <a:fillRect/>
          </a:stretch>
        </p:blipFill>
        <p:spPr bwMode="auto">
          <a:xfrm>
            <a:off x="2033588" y="188913"/>
            <a:ext cx="4870450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84" name="Picture 4" descr="A856E9B7"/>
          <p:cNvPicPr>
            <a:picLocks noChangeAspect="1" noChangeArrowheads="1"/>
          </p:cNvPicPr>
          <p:nvPr/>
        </p:nvPicPr>
        <p:blipFill>
          <a:blip r:embed="rId2" cstate="print"/>
          <a:srcRect l="10831" t="9448" r="4694" b="10236"/>
          <a:stretch>
            <a:fillRect/>
          </a:stretch>
        </p:blipFill>
        <p:spPr bwMode="auto">
          <a:xfrm>
            <a:off x="1979613" y="188913"/>
            <a:ext cx="4900612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095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404664"/>
            <a:ext cx="7848872" cy="8925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GB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 </a:t>
            </a:r>
            <a:r>
              <a:rPr lang="en-GB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development of the EPS by Roger Baker</a:t>
            </a:r>
            <a:endParaRPr lang="en-GB" sz="2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5556" y="1916832"/>
            <a:ext cx="80648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original items for the scale were based on a conceptual model developed over many years, clinical </a:t>
            </a:r>
            <a:r>
              <a:rPr lang="en-GB" dirty="0" smtClean="0"/>
              <a:t>and research </a:t>
            </a:r>
            <a:r>
              <a:rPr lang="en-GB" dirty="0"/>
              <a:t>interviews, case histories, personal experiences, autobiographies and the emotion literature. It was</a:t>
            </a:r>
          </a:p>
          <a:p>
            <a:r>
              <a:rPr lang="en-GB" dirty="0"/>
              <a:t>informed by major emotion theories, cognitive theories and experiential theories, by behaviour therapy</a:t>
            </a:r>
            <a:r>
              <a:rPr lang="en-GB" dirty="0" smtClean="0"/>
              <a:t>, cognitive </a:t>
            </a:r>
            <a:r>
              <a:rPr lang="en-GB" dirty="0"/>
              <a:t>therapy, experiential therapy, psychotherapy, and the fields of psychosomatics, medicine and</a:t>
            </a:r>
          </a:p>
          <a:p>
            <a:r>
              <a:rPr lang="en-GB" dirty="0"/>
              <a:t>neuropsychology.</a:t>
            </a:r>
          </a:p>
        </p:txBody>
      </p:sp>
      <p:pic>
        <p:nvPicPr>
          <p:cNvPr id="3420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62" t="40625" r="11015" b="42708"/>
          <a:stretch/>
        </p:blipFill>
        <p:spPr bwMode="auto">
          <a:xfrm>
            <a:off x="5724128" y="3746533"/>
            <a:ext cx="2481513" cy="2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406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3907" name="Object 19"/>
          <p:cNvGraphicFramePr>
            <a:graphicFrameLocks noChangeAspect="1"/>
          </p:cNvGraphicFramePr>
          <p:nvPr/>
        </p:nvGraphicFramePr>
        <p:xfrm>
          <a:off x="250825" y="1196975"/>
          <a:ext cx="8604250" cy="544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09" name="Chart" r:id="rId4" imgW="4438525" imgH="3276573" progId="Excel.Sheet.8">
                  <p:embed/>
                </p:oleObj>
              </mc:Choice>
              <mc:Fallback>
                <p:oleObj name="Chart" r:id="rId4" imgW="4438525" imgH="3276573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196975"/>
                        <a:ext cx="8604250" cy="544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3897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-180975" y="0"/>
            <a:ext cx="9145588" cy="1143000"/>
          </a:xfrm>
        </p:spPr>
        <p:txBody>
          <a:bodyPr/>
          <a:lstStyle/>
          <a:p>
            <a:r>
              <a:rPr lang="en-GB" sz="3600" b="1">
                <a:solidFill>
                  <a:srgbClr val="333300"/>
                </a:solidFill>
              </a:rPr>
              <a:t>Control of three emotions: Anger, Sadness and Anxiety</a:t>
            </a:r>
          </a:p>
        </p:txBody>
      </p:sp>
      <p:sp>
        <p:nvSpPr>
          <p:cNvPr id="293899" name="Text Box 11"/>
          <p:cNvSpPr txBox="1">
            <a:spLocks noChangeArrowheads="1"/>
          </p:cNvSpPr>
          <p:nvPr/>
        </p:nvSpPr>
        <p:spPr bwMode="auto">
          <a:xfrm>
            <a:off x="395288" y="2492375"/>
            <a:ext cx="10080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400"/>
              <a:t>Strong control</a:t>
            </a:r>
          </a:p>
        </p:txBody>
      </p:sp>
      <p:sp>
        <p:nvSpPr>
          <p:cNvPr id="293905" name="Text Box 17"/>
          <p:cNvSpPr txBox="1">
            <a:spLocks noChangeArrowheads="1"/>
          </p:cNvSpPr>
          <p:nvPr/>
        </p:nvSpPr>
        <p:spPr bwMode="auto">
          <a:xfrm>
            <a:off x="468313" y="5157788"/>
            <a:ext cx="10080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400"/>
              <a:t>Slight control</a:t>
            </a:r>
          </a:p>
        </p:txBody>
      </p:sp>
      <p:sp>
        <p:nvSpPr>
          <p:cNvPr id="293908" name="Text Box 20"/>
          <p:cNvSpPr txBox="1">
            <a:spLocks noChangeArrowheads="1"/>
          </p:cNvSpPr>
          <p:nvPr/>
        </p:nvSpPr>
        <p:spPr bwMode="auto">
          <a:xfrm>
            <a:off x="468313" y="4005263"/>
            <a:ext cx="1008062" cy="623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400"/>
              <a:t>Control</a:t>
            </a:r>
          </a:p>
          <a:p>
            <a:pPr>
              <a:spcBef>
                <a:spcPct val="50000"/>
              </a:spcBef>
            </a:pPr>
            <a:endParaRPr lang="en-GB" sz="1400"/>
          </a:p>
        </p:txBody>
      </p:sp>
      <p:sp>
        <p:nvSpPr>
          <p:cNvPr id="293909" name="Text Box 21"/>
          <p:cNvSpPr txBox="1">
            <a:spLocks noChangeArrowheads="1"/>
          </p:cNvSpPr>
          <p:nvPr/>
        </p:nvSpPr>
        <p:spPr bwMode="auto">
          <a:xfrm>
            <a:off x="1835150" y="6237288"/>
            <a:ext cx="547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         </a:t>
            </a:r>
            <a:r>
              <a:rPr lang="en-GB" sz="1600"/>
              <a:t>n = 48	    n = 118      	 n = 387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image002"/>
          <p:cNvSpPr>
            <a:spLocks noChangeAspect="1" noChangeArrowheads="1"/>
          </p:cNvSpPr>
          <p:nvPr/>
        </p:nvSpPr>
        <p:spPr bwMode="auto">
          <a:xfrm>
            <a:off x="1011238" y="1074738"/>
            <a:ext cx="7121525" cy="4708525"/>
          </a:xfrm>
          <a:prstGeom prst="rect">
            <a:avLst/>
          </a:prstGeom>
          <a:noFill/>
        </p:spPr>
        <p:txBody>
          <a:bodyPr/>
          <a:lstStyle/>
          <a:p>
            <a:endParaRPr lang="en-GB"/>
          </a:p>
        </p:txBody>
      </p:sp>
      <p:sp>
        <p:nvSpPr>
          <p:cNvPr id="13316" name="Text Box 4" descr="darkerbackground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chemeClr val="bg1"/>
                </a:solidFill>
                <a:latin typeface="Verdana" pitchFamily="34" charset="0"/>
              </a:rPr>
              <a:t>Other Emotional Processing Dimensions</a:t>
            </a:r>
            <a:endParaRPr lang="en-GB" sz="2800">
              <a:solidFill>
                <a:schemeClr val="bg1"/>
              </a:solidFill>
              <a:latin typeface="Verdana" pitchFamily="34" charset="0"/>
            </a:endParaRPr>
          </a:p>
        </p:txBody>
      </p:sp>
      <p:graphicFrame>
        <p:nvGraphicFramePr>
          <p:cNvPr id="13378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178284"/>
              </p:ext>
            </p:extLst>
          </p:nvPr>
        </p:nvGraphicFramePr>
        <p:xfrm>
          <a:off x="611188" y="1700213"/>
          <a:ext cx="7993062" cy="4585653"/>
        </p:xfrm>
        <a:graphic>
          <a:graphicData uri="http://schemas.openxmlformats.org/drawingml/2006/table">
            <a:tbl>
              <a:tblPr/>
              <a:tblGrid>
                <a:gridCol w="3529012"/>
                <a:gridCol w="1368425"/>
                <a:gridCol w="1295400"/>
                <a:gridCol w="936625"/>
                <a:gridCol w="863600"/>
              </a:tblGrid>
              <a:tr h="90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Panic Disorder Group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Scottish Healthy Controls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8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Awareness of feelings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3.6 (0.6)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3.1 (0.7)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Able to label emotions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 (0.9)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 (0.8)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8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Controlling the </a:t>
                      </a:r>
                      <a:r>
                        <a:rPr kumimoji="0" lang="en-GB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experience</a:t>
                      </a: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of emotion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 (4.3)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13.6 (4.3)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2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Control the </a:t>
                      </a:r>
                      <a:r>
                        <a:rPr kumimoji="0" lang="en-GB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expression</a:t>
                      </a: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of emotion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 (5.0)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39.6 (9.4)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77" name="Text Box 65"/>
          <p:cNvSpPr txBox="1">
            <a:spLocks noChangeArrowheads="1"/>
          </p:cNvSpPr>
          <p:nvPr/>
        </p:nvSpPr>
        <p:spPr bwMode="auto">
          <a:xfrm>
            <a:off x="611188" y="908050"/>
            <a:ext cx="7921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(expressed as means and standard deviation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ext Box 2" descr="darkerbackground"/>
          <p:cNvSpPr txBox="1">
            <a:spLocks noChangeArrowheads="1"/>
          </p:cNvSpPr>
          <p:nvPr/>
        </p:nvSpPr>
        <p:spPr bwMode="auto">
          <a:xfrm>
            <a:off x="0" y="395288"/>
            <a:ext cx="9144000" cy="944562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>
                <a:solidFill>
                  <a:schemeClr val="bg1"/>
                </a:solidFill>
              </a:rPr>
              <a:t/>
            </a:r>
            <a:br>
              <a:rPr lang="en-GB" sz="1400" b="1">
                <a:solidFill>
                  <a:schemeClr val="bg1"/>
                </a:solidFill>
              </a:rPr>
            </a:br>
            <a:r>
              <a:rPr lang="en-GB" sz="2800" b="1">
                <a:solidFill>
                  <a:schemeClr val="bg1"/>
                </a:solidFill>
              </a:rPr>
              <a:t>Emotional processing and panic</a:t>
            </a:r>
            <a:br>
              <a:rPr lang="en-GB" sz="2800" b="1">
                <a:solidFill>
                  <a:schemeClr val="bg1"/>
                </a:solidFill>
              </a:rPr>
            </a:br>
            <a:endParaRPr lang="en-GB" sz="1400" b="1">
              <a:solidFill>
                <a:schemeClr val="bg1"/>
              </a:solidFill>
            </a:endParaRPr>
          </a:p>
        </p:txBody>
      </p:sp>
      <p:pic>
        <p:nvPicPr>
          <p:cNvPr id="2078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268760"/>
            <a:ext cx="3744441" cy="520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7544" y="3573016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Reference:</a:t>
            </a:r>
          </a:p>
          <a:p>
            <a:r>
              <a:rPr lang="en-GB" dirty="0" smtClean="0"/>
              <a:t>Baker R., Holloway J., Thomas P.W., Thomas S., Owens M. (2004) Emotional Processing and Panic.  Behaviour Research &amp; Therapy. 42,1271-1207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356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1" descr="understan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40768"/>
            <a:ext cx="3200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4293096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Reference:</a:t>
            </a:r>
          </a:p>
          <a:p>
            <a:r>
              <a:rPr lang="en-GB" dirty="0" smtClean="0"/>
              <a:t>Baker, R. (2004). Understanding Panic Attacks and Overcoming Fear. Oxford: Lion-Hudson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69269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259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88640"/>
            <a:ext cx="41529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55576" y="2996952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Reference:</a:t>
            </a:r>
          </a:p>
          <a:p>
            <a:r>
              <a:rPr lang="en-GB" dirty="0" smtClean="0"/>
              <a:t>Baker, R. (2007) Emotional Processing: Healing through Feeling.  Oxford, Lion-Hudson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688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AutoShape 2"/>
          <p:cNvSpPr>
            <a:spLocks noChangeArrowheads="1"/>
          </p:cNvSpPr>
          <p:nvPr/>
        </p:nvSpPr>
        <p:spPr bwMode="auto">
          <a:xfrm>
            <a:off x="1946275" y="188913"/>
            <a:ext cx="5218113" cy="792162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285750" indent="-285750" algn="ctr">
              <a:spcBef>
                <a:spcPct val="20000"/>
              </a:spcBef>
            </a:pPr>
            <a:r>
              <a:rPr lang="en-GB" sz="2800" b="1">
                <a:solidFill>
                  <a:srgbClr val="003399"/>
                </a:solidFill>
              </a:rPr>
              <a:t>Initial item selection</a:t>
            </a:r>
          </a:p>
        </p:txBody>
      </p:sp>
      <p:cxnSp>
        <p:nvCxnSpPr>
          <p:cNvPr id="82947" name="AutoShape 3"/>
          <p:cNvCxnSpPr>
            <a:cxnSpLocks noChangeShapeType="1"/>
          </p:cNvCxnSpPr>
          <p:nvPr/>
        </p:nvCxnSpPr>
        <p:spPr bwMode="auto">
          <a:xfrm>
            <a:off x="4500563" y="522922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2948" name="AutoShape 4"/>
          <p:cNvCxnSpPr>
            <a:cxnSpLocks noChangeShapeType="1"/>
            <a:stCxn id="82954" idx="2"/>
            <a:endCxn id="82955" idx="0"/>
          </p:cNvCxnSpPr>
          <p:nvPr/>
        </p:nvCxnSpPr>
        <p:spPr bwMode="auto">
          <a:xfrm>
            <a:off x="4500563" y="3860800"/>
            <a:ext cx="0" cy="431800"/>
          </a:xfrm>
          <a:prstGeom prst="straightConnector1">
            <a:avLst/>
          </a:prstGeom>
          <a:noFill/>
          <a:ln w="63500">
            <a:solidFill>
              <a:srgbClr val="99CCFF"/>
            </a:solidFill>
            <a:round/>
            <a:headEnd/>
            <a:tailEnd type="triangle" w="med" len="med"/>
          </a:ln>
          <a:effectLst/>
        </p:spPr>
      </p:cxnSp>
      <p:grpSp>
        <p:nvGrpSpPr>
          <p:cNvPr id="82949" name="Group 5"/>
          <p:cNvGrpSpPr>
            <a:grpSpLocks/>
          </p:cNvGrpSpPr>
          <p:nvPr/>
        </p:nvGrpSpPr>
        <p:grpSpPr bwMode="auto">
          <a:xfrm>
            <a:off x="179388" y="1628775"/>
            <a:ext cx="8856662" cy="1031875"/>
            <a:chOff x="113" y="1026"/>
            <a:chExt cx="5579" cy="650"/>
          </a:xfrm>
        </p:grpSpPr>
        <p:sp>
          <p:nvSpPr>
            <p:cNvPr id="82950" name="AutoShape 6"/>
            <p:cNvSpPr>
              <a:spLocks noChangeArrowheads="1"/>
            </p:cNvSpPr>
            <p:nvPr/>
          </p:nvSpPr>
          <p:spPr bwMode="auto">
            <a:xfrm>
              <a:off x="113" y="1042"/>
              <a:ext cx="1270" cy="634"/>
            </a:xfrm>
            <a:prstGeom prst="flowChartProcess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DDDDDD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26988" indent="-26988" algn="ctr">
                <a:spcBef>
                  <a:spcPct val="20000"/>
                </a:spcBef>
              </a:pPr>
              <a:r>
                <a:rPr lang="en-GB" sz="2200">
                  <a:solidFill>
                    <a:srgbClr val="003399"/>
                  </a:solidFill>
                </a:rPr>
                <a:t>Clinical experience</a:t>
              </a:r>
            </a:p>
          </p:txBody>
        </p:sp>
        <p:sp>
          <p:nvSpPr>
            <p:cNvPr id="82951" name="AutoShape 7"/>
            <p:cNvSpPr>
              <a:spLocks noChangeArrowheads="1"/>
            </p:cNvSpPr>
            <p:nvPr/>
          </p:nvSpPr>
          <p:spPr bwMode="auto">
            <a:xfrm>
              <a:off x="1519" y="1042"/>
              <a:ext cx="1270" cy="634"/>
            </a:xfrm>
            <a:prstGeom prst="flowChartProcess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DDDDDD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26988" indent="-26988" algn="ctr">
                <a:spcBef>
                  <a:spcPct val="20000"/>
                </a:spcBef>
              </a:pPr>
              <a:r>
                <a:rPr lang="en-GB" sz="2200">
                  <a:solidFill>
                    <a:srgbClr val="003399"/>
                  </a:solidFill>
                </a:rPr>
                <a:t>Schematic</a:t>
              </a:r>
            </a:p>
            <a:p>
              <a:pPr marL="26988" indent="-26988" algn="ctr">
                <a:spcBef>
                  <a:spcPct val="20000"/>
                </a:spcBef>
              </a:pPr>
              <a:r>
                <a:rPr lang="en-GB" sz="2200">
                  <a:solidFill>
                    <a:srgbClr val="003399"/>
                  </a:solidFill>
                </a:rPr>
                <a:t>model</a:t>
              </a:r>
            </a:p>
          </p:txBody>
        </p:sp>
        <p:sp>
          <p:nvSpPr>
            <p:cNvPr id="82952" name="AutoShape 8"/>
            <p:cNvSpPr>
              <a:spLocks noChangeArrowheads="1"/>
            </p:cNvSpPr>
            <p:nvPr/>
          </p:nvSpPr>
          <p:spPr bwMode="auto">
            <a:xfrm>
              <a:off x="2971" y="1042"/>
              <a:ext cx="1270" cy="634"/>
            </a:xfrm>
            <a:prstGeom prst="flowChartProcess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DDDDDD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26988" indent="-26988" algn="ctr">
                <a:spcBef>
                  <a:spcPct val="20000"/>
                </a:spcBef>
              </a:pPr>
              <a:r>
                <a:rPr lang="en-GB" sz="2200">
                  <a:solidFill>
                    <a:srgbClr val="003399"/>
                  </a:solidFill>
                </a:rPr>
                <a:t>Case histories</a:t>
              </a:r>
            </a:p>
          </p:txBody>
        </p:sp>
        <p:sp>
          <p:nvSpPr>
            <p:cNvPr id="82953" name="AutoShape 9"/>
            <p:cNvSpPr>
              <a:spLocks noChangeArrowheads="1"/>
            </p:cNvSpPr>
            <p:nvPr/>
          </p:nvSpPr>
          <p:spPr bwMode="auto">
            <a:xfrm>
              <a:off x="4422" y="1026"/>
              <a:ext cx="1270" cy="610"/>
            </a:xfrm>
            <a:prstGeom prst="flowChartProcess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DDDDDD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26988" indent="-26988" algn="ctr">
                <a:spcBef>
                  <a:spcPct val="20000"/>
                </a:spcBef>
              </a:pPr>
              <a:r>
                <a:rPr lang="en-GB" sz="2200">
                  <a:solidFill>
                    <a:srgbClr val="003399"/>
                  </a:solidFill>
                </a:rPr>
                <a:t>Literature</a:t>
              </a:r>
            </a:p>
          </p:txBody>
        </p:sp>
      </p:grpSp>
      <p:sp>
        <p:nvSpPr>
          <p:cNvPr id="82954" name="AutoShape 10"/>
          <p:cNvSpPr>
            <a:spLocks noChangeArrowheads="1"/>
          </p:cNvSpPr>
          <p:nvPr/>
        </p:nvSpPr>
        <p:spPr bwMode="auto">
          <a:xfrm>
            <a:off x="2987675" y="3284538"/>
            <a:ext cx="3024188" cy="576262"/>
          </a:xfrm>
          <a:prstGeom prst="flowChartAlternateProcess">
            <a:avLst/>
          </a:prstGeom>
          <a:gradFill rotWithShape="1">
            <a:gsLst>
              <a:gs pos="0">
                <a:srgbClr val="99CCFF"/>
              </a:gs>
              <a:gs pos="100000">
                <a:srgbClr val="DDDDDD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285750" indent="-285750" algn="ctr">
              <a:spcBef>
                <a:spcPct val="20000"/>
              </a:spcBef>
            </a:pPr>
            <a:r>
              <a:rPr lang="en-GB" sz="2000">
                <a:solidFill>
                  <a:srgbClr val="003399"/>
                </a:solidFill>
              </a:rPr>
              <a:t>300 draft items/ideas</a:t>
            </a:r>
          </a:p>
        </p:txBody>
      </p:sp>
      <p:sp>
        <p:nvSpPr>
          <p:cNvPr id="82955" name="AutoShape 11"/>
          <p:cNvSpPr>
            <a:spLocks noChangeArrowheads="1"/>
          </p:cNvSpPr>
          <p:nvPr/>
        </p:nvSpPr>
        <p:spPr bwMode="auto">
          <a:xfrm>
            <a:off x="2989263" y="4292600"/>
            <a:ext cx="3022600" cy="574675"/>
          </a:xfrm>
          <a:prstGeom prst="flowChartAlternateProcess">
            <a:avLst/>
          </a:prstGeom>
          <a:gradFill rotWithShape="1">
            <a:gsLst>
              <a:gs pos="0">
                <a:srgbClr val="99CCFF"/>
              </a:gs>
              <a:gs pos="100000">
                <a:srgbClr val="DDDDDD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285750" indent="-285750" algn="ctr">
              <a:spcBef>
                <a:spcPct val="20000"/>
              </a:spcBef>
            </a:pPr>
            <a:r>
              <a:rPr lang="en-GB" sz="2000">
                <a:solidFill>
                  <a:srgbClr val="003399"/>
                </a:solidFill>
              </a:rPr>
              <a:t>152-items</a:t>
            </a:r>
          </a:p>
        </p:txBody>
      </p:sp>
      <p:sp>
        <p:nvSpPr>
          <p:cNvPr id="82956" name="AutoShape 12"/>
          <p:cNvSpPr>
            <a:spLocks noChangeArrowheads="1"/>
          </p:cNvSpPr>
          <p:nvPr/>
        </p:nvSpPr>
        <p:spPr bwMode="auto">
          <a:xfrm>
            <a:off x="2989263" y="5300663"/>
            <a:ext cx="3022600" cy="574675"/>
          </a:xfrm>
          <a:prstGeom prst="flowChartAlternateProcess">
            <a:avLst/>
          </a:prstGeom>
          <a:gradFill rotWithShape="1">
            <a:gsLst>
              <a:gs pos="0">
                <a:srgbClr val="99CCFF"/>
              </a:gs>
              <a:gs pos="100000">
                <a:srgbClr val="DDDDDD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285750" indent="-285750" algn="ctr">
              <a:spcBef>
                <a:spcPct val="20000"/>
              </a:spcBef>
            </a:pPr>
            <a:r>
              <a:rPr lang="en-GB" sz="2000">
                <a:solidFill>
                  <a:srgbClr val="003399"/>
                </a:solidFill>
              </a:rPr>
              <a:t>101-items</a:t>
            </a:r>
          </a:p>
        </p:txBody>
      </p:sp>
      <p:cxnSp>
        <p:nvCxnSpPr>
          <p:cNvPr id="82957" name="AutoShape 13"/>
          <p:cNvCxnSpPr>
            <a:cxnSpLocks noChangeShapeType="1"/>
            <a:stCxn id="82955" idx="2"/>
            <a:endCxn id="82956" idx="0"/>
          </p:cNvCxnSpPr>
          <p:nvPr/>
        </p:nvCxnSpPr>
        <p:spPr bwMode="auto">
          <a:xfrm>
            <a:off x="4500563" y="4867275"/>
            <a:ext cx="0" cy="433388"/>
          </a:xfrm>
          <a:prstGeom prst="straightConnector1">
            <a:avLst/>
          </a:prstGeom>
          <a:noFill/>
          <a:ln w="63500">
            <a:solidFill>
              <a:srgbClr val="99CCFF"/>
            </a:solidFill>
            <a:round/>
            <a:headEnd/>
            <a:tailEnd type="triangle" w="med" len="med"/>
          </a:ln>
          <a:effectLst/>
        </p:spPr>
      </p:cxnSp>
      <p:cxnSp>
        <p:nvCxnSpPr>
          <p:cNvPr id="82958" name="AutoShape 14"/>
          <p:cNvCxnSpPr>
            <a:cxnSpLocks noChangeShapeType="1"/>
            <a:stCxn id="82950" idx="2"/>
            <a:endCxn id="82954" idx="0"/>
          </p:cNvCxnSpPr>
          <p:nvPr/>
        </p:nvCxnSpPr>
        <p:spPr bwMode="auto">
          <a:xfrm rot="16200000" flipH="1">
            <a:off x="2532063" y="1316037"/>
            <a:ext cx="623888" cy="3313113"/>
          </a:xfrm>
          <a:prstGeom prst="curvedConnector3">
            <a:avLst>
              <a:gd name="adj1" fmla="val 49875"/>
            </a:avLst>
          </a:prstGeom>
          <a:noFill/>
          <a:ln w="63500">
            <a:solidFill>
              <a:srgbClr val="A6D1F8"/>
            </a:solidFill>
            <a:round/>
            <a:headEnd/>
            <a:tailEnd type="triangle" w="med" len="med"/>
          </a:ln>
          <a:effectLst/>
        </p:spPr>
      </p:cxnSp>
      <p:cxnSp>
        <p:nvCxnSpPr>
          <p:cNvPr id="82959" name="AutoShape 15"/>
          <p:cNvCxnSpPr>
            <a:cxnSpLocks noChangeShapeType="1"/>
            <a:stCxn id="82951" idx="2"/>
            <a:endCxn id="82954" idx="0"/>
          </p:cNvCxnSpPr>
          <p:nvPr/>
        </p:nvCxnSpPr>
        <p:spPr bwMode="auto">
          <a:xfrm rot="16200000" flipH="1">
            <a:off x="3648075" y="2432050"/>
            <a:ext cx="623888" cy="1081088"/>
          </a:xfrm>
          <a:prstGeom prst="curvedConnector3">
            <a:avLst>
              <a:gd name="adj1" fmla="val 49875"/>
            </a:avLst>
          </a:prstGeom>
          <a:noFill/>
          <a:ln w="63500">
            <a:solidFill>
              <a:srgbClr val="A6D1F8"/>
            </a:solidFill>
            <a:round/>
            <a:headEnd/>
            <a:tailEnd type="triangle" w="med" len="med"/>
          </a:ln>
          <a:effectLst/>
        </p:spPr>
      </p:cxnSp>
      <p:cxnSp>
        <p:nvCxnSpPr>
          <p:cNvPr id="82960" name="AutoShape 16"/>
          <p:cNvCxnSpPr>
            <a:cxnSpLocks noChangeShapeType="1"/>
            <a:stCxn id="82952" idx="2"/>
            <a:endCxn id="82954" idx="0"/>
          </p:cNvCxnSpPr>
          <p:nvPr/>
        </p:nvCxnSpPr>
        <p:spPr bwMode="auto">
          <a:xfrm rot="5400000">
            <a:off x="4800600" y="2360613"/>
            <a:ext cx="623888" cy="1223962"/>
          </a:xfrm>
          <a:prstGeom prst="curvedConnector3">
            <a:avLst>
              <a:gd name="adj1" fmla="val 49875"/>
            </a:avLst>
          </a:prstGeom>
          <a:noFill/>
          <a:ln w="63500">
            <a:solidFill>
              <a:srgbClr val="A6D1F8"/>
            </a:solidFill>
            <a:round/>
            <a:headEnd/>
            <a:tailEnd type="triangle" w="med" len="med"/>
          </a:ln>
          <a:effectLst/>
        </p:spPr>
      </p:cxnSp>
      <p:cxnSp>
        <p:nvCxnSpPr>
          <p:cNvPr id="82961" name="AutoShape 17"/>
          <p:cNvCxnSpPr>
            <a:cxnSpLocks noChangeShapeType="1"/>
            <a:stCxn id="82953" idx="2"/>
            <a:endCxn id="82954" idx="0"/>
          </p:cNvCxnSpPr>
          <p:nvPr/>
        </p:nvCxnSpPr>
        <p:spPr bwMode="auto">
          <a:xfrm rot="5400000">
            <a:off x="5920582" y="1177131"/>
            <a:ext cx="687388" cy="3527425"/>
          </a:xfrm>
          <a:prstGeom prst="curvedConnector3">
            <a:avLst>
              <a:gd name="adj1" fmla="val 49884"/>
            </a:avLst>
          </a:prstGeom>
          <a:noFill/>
          <a:ln w="63500">
            <a:solidFill>
              <a:srgbClr val="A6D1F8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4" grpId="0" animBg="1"/>
      <p:bldP spid="82955" grpId="0" animBg="1"/>
      <p:bldP spid="829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561975"/>
          </a:xfrm>
        </p:spPr>
        <p:txBody>
          <a:bodyPr/>
          <a:lstStyle/>
          <a:p>
            <a:r>
              <a:rPr lang="en-GB" sz="3200" b="1"/>
              <a:t>Development of Emotional Processing Scale</a:t>
            </a:r>
          </a:p>
        </p:txBody>
      </p:sp>
      <p:sp>
        <p:nvSpPr>
          <p:cNvPr id="310277" name="Text Box 5"/>
          <p:cNvSpPr txBox="1">
            <a:spLocks noChangeArrowheads="1"/>
          </p:cNvSpPr>
          <p:nvPr/>
        </p:nvSpPr>
        <p:spPr bwMode="auto">
          <a:xfrm>
            <a:off x="250825" y="2133600"/>
            <a:ext cx="1512888" cy="957263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1" smtClean="0">
                <a:solidFill>
                  <a:srgbClr val="000000"/>
                </a:solidFill>
                <a:latin typeface="Arial" pitchFamily="34" charset="0"/>
              </a:rPr>
              <a:t>Version 1</a:t>
            </a:r>
          </a:p>
          <a:p>
            <a:pPr algn="ctr">
              <a:spcBef>
                <a:spcPct val="50000"/>
              </a:spcBef>
            </a:pPr>
            <a:r>
              <a:rPr lang="en-GB" sz="1600" b="1" smtClean="0">
                <a:solidFill>
                  <a:srgbClr val="000000"/>
                </a:solidFill>
                <a:latin typeface="Arial" pitchFamily="34" charset="0"/>
              </a:rPr>
              <a:t>101 questions</a:t>
            </a:r>
          </a:p>
        </p:txBody>
      </p:sp>
      <p:sp>
        <p:nvSpPr>
          <p:cNvPr id="310278" name="AutoShape 6"/>
          <p:cNvSpPr>
            <a:spLocks noChangeArrowheads="1"/>
          </p:cNvSpPr>
          <p:nvPr/>
        </p:nvSpPr>
        <p:spPr bwMode="auto">
          <a:xfrm>
            <a:off x="1908175" y="2492375"/>
            <a:ext cx="1081088" cy="360363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0279" name="Text Box 7"/>
          <p:cNvSpPr txBox="1">
            <a:spLocks noChangeArrowheads="1"/>
          </p:cNvSpPr>
          <p:nvPr/>
        </p:nvSpPr>
        <p:spPr bwMode="auto">
          <a:xfrm>
            <a:off x="3059113" y="2133600"/>
            <a:ext cx="2305050" cy="192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1" dirty="0" smtClean="0">
                <a:solidFill>
                  <a:srgbClr val="000000"/>
                </a:solidFill>
                <a:latin typeface="Arial" pitchFamily="34" charset="0"/>
              </a:rPr>
              <a:t>60 healthy people</a:t>
            </a:r>
          </a:p>
          <a:p>
            <a:pPr algn="ctr">
              <a:spcBef>
                <a:spcPct val="50000"/>
              </a:spcBef>
            </a:pPr>
            <a:r>
              <a:rPr lang="en-GB" sz="1600" b="1" dirty="0" smtClean="0">
                <a:solidFill>
                  <a:srgbClr val="000000"/>
                </a:solidFill>
                <a:latin typeface="Arial" pitchFamily="34" charset="0"/>
              </a:rPr>
              <a:t>53 patients visiting the doctor</a:t>
            </a:r>
          </a:p>
          <a:p>
            <a:pPr algn="ctr">
              <a:spcBef>
                <a:spcPct val="50000"/>
              </a:spcBef>
            </a:pPr>
            <a:r>
              <a:rPr lang="en-GB" sz="1600" b="1" dirty="0" smtClean="0">
                <a:solidFill>
                  <a:srgbClr val="000000"/>
                </a:solidFill>
                <a:latin typeface="Arial" pitchFamily="34" charset="0"/>
              </a:rPr>
              <a:t>37 mental health patients</a:t>
            </a:r>
          </a:p>
          <a:p>
            <a:pPr algn="ctr">
              <a:spcBef>
                <a:spcPct val="50000"/>
              </a:spcBef>
            </a:pPr>
            <a:r>
              <a:rPr lang="en-GB" sz="1600" b="1" dirty="0" smtClean="0">
                <a:solidFill>
                  <a:srgbClr val="000000"/>
                </a:solidFill>
                <a:latin typeface="Arial" pitchFamily="34" charset="0"/>
              </a:rPr>
              <a:t>n = 150</a:t>
            </a:r>
          </a:p>
        </p:txBody>
      </p:sp>
      <p:sp>
        <p:nvSpPr>
          <p:cNvPr id="310280" name="AutoShape 8"/>
          <p:cNvSpPr>
            <a:spLocks noChangeArrowheads="1"/>
          </p:cNvSpPr>
          <p:nvPr/>
        </p:nvSpPr>
        <p:spPr bwMode="auto">
          <a:xfrm>
            <a:off x="5435600" y="2492375"/>
            <a:ext cx="1081088" cy="360363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0281" name="Text Box 9"/>
          <p:cNvSpPr txBox="1">
            <a:spLocks noChangeArrowheads="1"/>
          </p:cNvSpPr>
          <p:nvPr/>
        </p:nvSpPr>
        <p:spPr bwMode="auto">
          <a:xfrm>
            <a:off x="6732588" y="2276475"/>
            <a:ext cx="1512887" cy="59055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1" smtClean="0">
                <a:solidFill>
                  <a:srgbClr val="000000"/>
                </a:solidFill>
                <a:latin typeface="Arial" pitchFamily="34" charset="0"/>
              </a:rPr>
              <a:t>Analysis of data</a:t>
            </a:r>
          </a:p>
        </p:txBody>
      </p:sp>
      <p:sp>
        <p:nvSpPr>
          <p:cNvPr id="310284" name="AutoShape 12"/>
          <p:cNvSpPr>
            <a:spLocks noChangeArrowheads="1"/>
          </p:cNvSpPr>
          <p:nvPr/>
        </p:nvSpPr>
        <p:spPr bwMode="auto">
          <a:xfrm rot="189599">
            <a:off x="8299450" y="2635250"/>
            <a:ext cx="642938" cy="2447925"/>
          </a:xfrm>
          <a:prstGeom prst="curvedLeftArrow">
            <a:avLst>
              <a:gd name="adj1" fmla="val 55384"/>
              <a:gd name="adj2" fmla="val 151309"/>
              <a:gd name="adj3" fmla="val 3712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0285" name="AutoShape 13"/>
          <p:cNvSpPr>
            <a:spLocks noChangeArrowheads="1"/>
          </p:cNvSpPr>
          <p:nvPr/>
        </p:nvSpPr>
        <p:spPr bwMode="auto">
          <a:xfrm rot="16200000">
            <a:off x="575469" y="3609182"/>
            <a:ext cx="1368425" cy="1728787"/>
          </a:xfrm>
          <a:custGeom>
            <a:avLst/>
            <a:gdLst>
              <a:gd name="G0" fmla="+- 15262 0 0"/>
              <a:gd name="G1" fmla="+- 4899 0 0"/>
              <a:gd name="G2" fmla="+- 12158 0 4899"/>
              <a:gd name="G3" fmla="+- G2 0 4899"/>
              <a:gd name="G4" fmla="*/ G3 32768 32059"/>
              <a:gd name="G5" fmla="*/ G4 1 2"/>
              <a:gd name="G6" fmla="+- 21600 0 15262"/>
              <a:gd name="G7" fmla="*/ G6 4899 6079"/>
              <a:gd name="G8" fmla="+- G7 15262 0"/>
              <a:gd name="T0" fmla="*/ 15262 w 21600"/>
              <a:gd name="T1" fmla="*/ 0 h 21600"/>
              <a:gd name="T2" fmla="*/ 15262 w 21600"/>
              <a:gd name="T3" fmla="*/ 12158 h 21600"/>
              <a:gd name="T4" fmla="*/ 1206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262" y="0"/>
                </a:lnTo>
                <a:lnTo>
                  <a:pt x="15262" y="4899"/>
                </a:lnTo>
                <a:lnTo>
                  <a:pt x="12427" y="4899"/>
                </a:lnTo>
                <a:cubicBezTo>
                  <a:pt x="5564" y="4899"/>
                  <a:pt x="0" y="8149"/>
                  <a:pt x="0" y="12158"/>
                </a:cubicBezTo>
                <a:lnTo>
                  <a:pt x="0" y="21600"/>
                </a:lnTo>
                <a:lnTo>
                  <a:pt x="2412" y="21600"/>
                </a:lnTo>
                <a:lnTo>
                  <a:pt x="2412" y="12158"/>
                </a:lnTo>
                <a:cubicBezTo>
                  <a:pt x="2412" y="9452"/>
                  <a:pt x="6896" y="7259"/>
                  <a:pt x="12427" y="7259"/>
                </a:cubicBezTo>
                <a:lnTo>
                  <a:pt x="15262" y="7259"/>
                </a:lnTo>
                <a:lnTo>
                  <a:pt x="15262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0287" name="AutoShape 15"/>
          <p:cNvSpPr>
            <a:spLocks noChangeArrowheads="1"/>
          </p:cNvSpPr>
          <p:nvPr/>
        </p:nvSpPr>
        <p:spPr bwMode="auto">
          <a:xfrm>
            <a:off x="2916238" y="4868863"/>
            <a:ext cx="4824412" cy="360362"/>
          </a:xfrm>
          <a:prstGeom prst="leftArrow">
            <a:avLst>
              <a:gd name="adj1" fmla="val 49778"/>
              <a:gd name="adj2" fmla="val 2295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0288" name="Text Box 16"/>
          <p:cNvSpPr txBox="1">
            <a:spLocks noChangeArrowheads="1"/>
          </p:cNvSpPr>
          <p:nvPr/>
        </p:nvSpPr>
        <p:spPr bwMode="auto">
          <a:xfrm>
            <a:off x="1908175" y="2133600"/>
            <a:ext cx="1079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 smtClean="0">
                <a:solidFill>
                  <a:srgbClr val="000000"/>
                </a:solidFill>
                <a:latin typeface="Arial" pitchFamily="34" charset="0"/>
              </a:rPr>
              <a:t>Given to</a:t>
            </a:r>
          </a:p>
        </p:txBody>
      </p:sp>
    </p:spTree>
    <p:extLst>
      <p:ext uri="{BB962C8B-B14F-4D97-AF65-F5344CB8AC3E}">
        <p14:creationId xmlns:p14="http://schemas.microsoft.com/office/powerpoint/2010/main" val="103744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7" grpId="0" animBg="1"/>
      <p:bldP spid="310277" grpId="1" animBg="1"/>
      <p:bldP spid="310278" grpId="0" animBg="1"/>
      <p:bldP spid="310278" grpId="1" animBg="1"/>
      <p:bldP spid="310279" grpId="0"/>
      <p:bldP spid="310279" grpId="1"/>
      <p:bldP spid="310280" grpId="0" animBg="1"/>
      <p:bldP spid="310280" grpId="1" animBg="1"/>
      <p:bldP spid="310281" grpId="0" animBg="1"/>
      <p:bldP spid="310281" grpId="1" animBg="1"/>
      <p:bldP spid="310284" grpId="0" animBg="1"/>
      <p:bldP spid="310285" grpId="0" animBg="1"/>
      <p:bldP spid="310287" grpId="0" animBg="1"/>
      <p:bldP spid="310288" grpId="0"/>
      <p:bldP spid="310288" grpId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1704</TotalTime>
  <Words>627</Words>
  <Application>Microsoft Office PowerPoint</Application>
  <PresentationFormat>On-screen Show (4:3)</PresentationFormat>
  <Paragraphs>150</Paragraphs>
  <Slides>16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Default Design</vt:lpstr>
      <vt:lpstr>5_Default Design</vt:lpstr>
      <vt:lpstr>Chart</vt:lpstr>
      <vt:lpstr>PowerPoint Presentation</vt:lpstr>
      <vt:lpstr>PowerPoint Presentation</vt:lpstr>
      <vt:lpstr>Control of three emotions: Anger, Sadness and Anxiety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Development of Emotional Processing Scale</vt:lpstr>
      <vt:lpstr>Development of Emotional Processing Scale</vt:lpstr>
      <vt:lpstr>Development of Emotional Processing Scale</vt:lpstr>
      <vt:lpstr>Development of Emotional Processing Scale</vt:lpstr>
      <vt:lpstr>PowerPoint Presentation</vt:lpstr>
      <vt:lpstr>PowerPoint Presentation</vt:lpstr>
      <vt:lpstr>PowerPoint Presentation</vt:lpstr>
      <vt:lpstr>PowerPoint Presentation</vt:lpstr>
    </vt:vector>
  </TitlesOfParts>
  <Company>Poole Hospital NHS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dawn.stevens</dc:creator>
  <cp:lastModifiedBy>Anna,Stuflesser</cp:lastModifiedBy>
  <cp:revision>61</cp:revision>
  <dcterms:created xsi:type="dcterms:W3CDTF">2008-11-28T10:30:15Z</dcterms:created>
  <dcterms:modified xsi:type="dcterms:W3CDTF">2015-09-08T11:49:27Z</dcterms:modified>
</cp:coreProperties>
</file>